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8" r:id="rId5"/>
    <p:sldId id="259" r:id="rId6"/>
    <p:sldId id="261" r:id="rId7"/>
    <p:sldId id="260" r:id="rId8"/>
    <p:sldId id="264" r:id="rId9"/>
    <p:sldId id="265" r:id="rId10"/>
    <p:sldId id="262" r:id="rId11"/>
    <p:sldId id="263" r:id="rId12"/>
    <p:sldId id="266" r:id="rId13"/>
    <p:sldId id="267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98F"/>
    <a:srgbClr val="F44C5E"/>
    <a:srgbClr val="8D2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5073"/>
  </p:normalViewPr>
  <p:slideViewPr>
    <p:cSldViewPr snapToGrid="0" snapToObjects="1">
      <p:cViewPr varScale="1">
        <p:scale>
          <a:sx n="129" d="100"/>
          <a:sy n="129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C825C6-632C-D84F-A601-908FA3699D86}" type="doc">
      <dgm:prSet loTypeId="urn:microsoft.com/office/officeart/2005/8/layout/hList1" loCatId="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708CF0B6-B9CC-DA47-BC1B-30A422002223}">
      <dgm:prSet phldrT="[Text]" custT="1"/>
      <dgm:spPr>
        <a:solidFill>
          <a:srgbClr val="8D2D37"/>
        </a:solidFill>
      </dgm:spPr>
      <dgm:t>
        <a:bodyPr/>
        <a:lstStyle/>
        <a:p>
          <a:r>
            <a:rPr lang="cs-CZ" sz="2800" dirty="0"/>
            <a:t>Ubytování</a:t>
          </a:r>
        </a:p>
      </dgm:t>
    </dgm:pt>
    <dgm:pt modelId="{EEE51768-0F6F-AE40-B78E-4A58A4C58D28}" type="parTrans" cxnId="{4E2CEB6F-763E-CB45-82BE-1EB49D53B8FE}">
      <dgm:prSet/>
      <dgm:spPr/>
      <dgm:t>
        <a:bodyPr/>
        <a:lstStyle/>
        <a:p>
          <a:endParaRPr lang="cs-CZ"/>
        </a:p>
      </dgm:t>
    </dgm:pt>
    <dgm:pt modelId="{E429718F-96AD-BD4C-8D4B-AABB7F2ACA8E}" type="sibTrans" cxnId="{4E2CEB6F-763E-CB45-82BE-1EB49D53B8FE}">
      <dgm:prSet/>
      <dgm:spPr/>
      <dgm:t>
        <a:bodyPr/>
        <a:lstStyle/>
        <a:p>
          <a:endParaRPr lang="cs-CZ"/>
        </a:p>
      </dgm:t>
    </dgm:pt>
    <dgm:pt modelId="{7F70BCA3-3684-0C49-8358-0B492C79B80D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cs-CZ" sz="2000" dirty="0"/>
            <a:t>Razítko ubytovatele</a:t>
          </a:r>
        </a:p>
      </dgm:t>
    </dgm:pt>
    <dgm:pt modelId="{45BE67A2-52AE-BE43-A4F0-53610F0AADB3}" type="parTrans" cxnId="{13DC8329-4516-A547-A58C-A925DB824B50}">
      <dgm:prSet/>
      <dgm:spPr/>
      <dgm:t>
        <a:bodyPr/>
        <a:lstStyle/>
        <a:p>
          <a:endParaRPr lang="cs-CZ"/>
        </a:p>
      </dgm:t>
    </dgm:pt>
    <dgm:pt modelId="{830FF51F-745C-F844-A3F5-58CF5170190E}" type="sibTrans" cxnId="{13DC8329-4516-A547-A58C-A925DB824B50}">
      <dgm:prSet/>
      <dgm:spPr/>
      <dgm:t>
        <a:bodyPr/>
        <a:lstStyle/>
        <a:p>
          <a:endParaRPr lang="cs-CZ"/>
        </a:p>
      </dgm:t>
    </dgm:pt>
    <dgm:pt modelId="{91B55934-2A2D-0D42-9411-F987BB1F3C33}">
      <dgm:prSet phldrT="[Text]" custT="1"/>
      <dgm:spPr>
        <a:solidFill>
          <a:srgbClr val="8D2D37"/>
        </a:solidFill>
      </dgm:spPr>
      <dgm:t>
        <a:bodyPr/>
        <a:lstStyle/>
        <a:p>
          <a:r>
            <a:rPr lang="cs-CZ" sz="2800" dirty="0"/>
            <a:t>Poskytovatel</a:t>
          </a:r>
        </a:p>
      </dgm:t>
    </dgm:pt>
    <dgm:pt modelId="{EC370DB6-D16A-DF45-B0E9-352934D495F5}" type="parTrans" cxnId="{0FC58EDC-1DB2-7344-9D33-886BBE17E0C4}">
      <dgm:prSet/>
      <dgm:spPr/>
      <dgm:t>
        <a:bodyPr/>
        <a:lstStyle/>
        <a:p>
          <a:endParaRPr lang="cs-CZ"/>
        </a:p>
      </dgm:t>
    </dgm:pt>
    <dgm:pt modelId="{CE52141D-0527-C04B-A6BE-06B563790F61}" type="sibTrans" cxnId="{0FC58EDC-1DB2-7344-9D33-886BBE17E0C4}">
      <dgm:prSet/>
      <dgm:spPr/>
      <dgm:t>
        <a:bodyPr/>
        <a:lstStyle/>
        <a:p>
          <a:endParaRPr lang="cs-CZ"/>
        </a:p>
      </dgm:t>
    </dgm:pt>
    <dgm:pt modelId="{06EAADAD-77A0-0C4B-90B5-7CBCE075D4AC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cs-CZ" dirty="0"/>
            <a:t>Benefit zvolí sám</a:t>
          </a:r>
        </a:p>
      </dgm:t>
    </dgm:pt>
    <dgm:pt modelId="{5AE3D434-AA3B-7C48-ADC7-3AAACA98E270}" type="parTrans" cxnId="{0E45AC96-1BE7-7045-9C5B-2A476A3D6CE5}">
      <dgm:prSet/>
      <dgm:spPr/>
      <dgm:t>
        <a:bodyPr/>
        <a:lstStyle/>
        <a:p>
          <a:endParaRPr lang="cs-CZ"/>
        </a:p>
      </dgm:t>
    </dgm:pt>
    <dgm:pt modelId="{A5F51B08-263B-1C44-9AFF-6FC205B9A6C6}" type="sibTrans" cxnId="{0E45AC96-1BE7-7045-9C5B-2A476A3D6CE5}">
      <dgm:prSet/>
      <dgm:spPr/>
      <dgm:t>
        <a:bodyPr/>
        <a:lstStyle/>
        <a:p>
          <a:endParaRPr lang="cs-CZ"/>
        </a:p>
      </dgm:t>
    </dgm:pt>
    <dgm:pt modelId="{82C4BE17-4EAE-A449-A05A-E9F1ACB6E499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cs-CZ" sz="2000" dirty="0"/>
            <a:t>Pobyt od-do</a:t>
          </a:r>
        </a:p>
      </dgm:t>
    </dgm:pt>
    <dgm:pt modelId="{D8058AC1-B912-2645-98C5-05AF86F02FD9}" type="parTrans" cxnId="{02A73BB7-79BD-D24E-9EA5-A635455BE738}">
      <dgm:prSet/>
      <dgm:spPr/>
      <dgm:t>
        <a:bodyPr/>
        <a:lstStyle/>
        <a:p>
          <a:endParaRPr lang="cs-CZ"/>
        </a:p>
      </dgm:t>
    </dgm:pt>
    <dgm:pt modelId="{DA1201FC-D9EE-674B-9149-EC90DA9BFA54}" type="sibTrans" cxnId="{02A73BB7-79BD-D24E-9EA5-A635455BE738}">
      <dgm:prSet/>
      <dgm:spPr/>
      <dgm:t>
        <a:bodyPr/>
        <a:lstStyle/>
        <a:p>
          <a:endParaRPr lang="cs-CZ"/>
        </a:p>
      </dgm:t>
    </dgm:pt>
    <dgm:pt modelId="{2E2E3660-787D-D243-8E54-939308F622DF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cs-CZ" sz="2000" dirty="0"/>
            <a:t>Sezóna </a:t>
          </a:r>
        </a:p>
      </dgm:t>
    </dgm:pt>
    <dgm:pt modelId="{BA927D5D-6222-E34C-85B8-E57175EBB376}" type="parTrans" cxnId="{C2044D2B-FD9C-DF41-ACC5-E253BE8D9A5D}">
      <dgm:prSet/>
      <dgm:spPr/>
      <dgm:t>
        <a:bodyPr/>
        <a:lstStyle/>
        <a:p>
          <a:endParaRPr lang="cs-CZ"/>
        </a:p>
      </dgm:t>
    </dgm:pt>
    <dgm:pt modelId="{88FD6414-78EF-6A4D-BD18-08E604B022C2}" type="sibTrans" cxnId="{C2044D2B-FD9C-DF41-ACC5-E253BE8D9A5D}">
      <dgm:prSet/>
      <dgm:spPr/>
      <dgm:t>
        <a:bodyPr/>
        <a:lstStyle/>
        <a:p>
          <a:endParaRPr lang="cs-CZ"/>
        </a:p>
      </dgm:t>
    </dgm:pt>
    <dgm:pt modelId="{6512E543-4BD2-974A-8589-3F90BAE935F7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cs-CZ" sz="1600" dirty="0"/>
            <a:t>Neomezeně</a:t>
          </a:r>
        </a:p>
      </dgm:t>
    </dgm:pt>
    <dgm:pt modelId="{080F7A38-2DF6-1A4B-AEEA-695A99061085}" type="parTrans" cxnId="{68F93475-8D0D-0246-B5F1-168A11E4AE55}">
      <dgm:prSet/>
      <dgm:spPr/>
      <dgm:t>
        <a:bodyPr/>
        <a:lstStyle/>
        <a:p>
          <a:endParaRPr lang="cs-CZ"/>
        </a:p>
      </dgm:t>
    </dgm:pt>
    <dgm:pt modelId="{4018E1C2-6734-9F44-806A-76CA5FCF7868}" type="sibTrans" cxnId="{68F93475-8D0D-0246-B5F1-168A11E4AE55}">
      <dgm:prSet/>
      <dgm:spPr/>
      <dgm:t>
        <a:bodyPr/>
        <a:lstStyle/>
        <a:p>
          <a:endParaRPr lang="cs-CZ"/>
        </a:p>
      </dgm:t>
    </dgm:pt>
    <dgm:pt modelId="{6B0BD202-655B-9A40-8B4C-95023ED35077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cs-CZ" sz="1600" dirty="0"/>
            <a:t>Podle zapojených subjektů (např. koupaliště, zámky, apod.) – cca 1.6-31.10 </a:t>
          </a:r>
        </a:p>
      </dgm:t>
    </dgm:pt>
    <dgm:pt modelId="{80CE4E6C-521E-FA46-8B86-9AA5C5A3937E}" type="parTrans" cxnId="{37274E80-F403-D147-90C3-AC6B8E925952}">
      <dgm:prSet/>
      <dgm:spPr/>
      <dgm:t>
        <a:bodyPr/>
        <a:lstStyle/>
        <a:p>
          <a:endParaRPr lang="cs-CZ"/>
        </a:p>
      </dgm:t>
    </dgm:pt>
    <dgm:pt modelId="{4C176176-8C0C-EC45-AD0E-B95BF1B4343C}" type="sibTrans" cxnId="{37274E80-F403-D147-90C3-AC6B8E925952}">
      <dgm:prSet/>
      <dgm:spPr/>
      <dgm:t>
        <a:bodyPr/>
        <a:lstStyle/>
        <a:p>
          <a:endParaRPr lang="cs-CZ"/>
        </a:p>
      </dgm:t>
    </dgm:pt>
    <dgm:pt modelId="{EC43D985-DB14-C949-A150-06E020CC8353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cs-CZ" dirty="0"/>
            <a:t>Jak zadat do pokladny? (leták </a:t>
          </a:r>
          <a:r>
            <a:rPr lang="cs-CZ" dirty="0" err="1"/>
            <a:t>x</a:t>
          </a:r>
          <a:r>
            <a:rPr lang="cs-CZ" dirty="0"/>
            <a:t> vizitky k odevzdání)</a:t>
          </a:r>
        </a:p>
      </dgm:t>
    </dgm:pt>
    <dgm:pt modelId="{0231047B-EEDE-5546-93CF-C66A3CB8820B}" type="parTrans" cxnId="{57CAB33D-E285-8E41-9F64-77A62EBE1E72}">
      <dgm:prSet/>
      <dgm:spPr/>
      <dgm:t>
        <a:bodyPr/>
        <a:lstStyle/>
        <a:p>
          <a:endParaRPr lang="cs-CZ"/>
        </a:p>
      </dgm:t>
    </dgm:pt>
    <dgm:pt modelId="{A3D2BBD9-66BC-1841-8B4E-5960B92468F7}" type="sibTrans" cxnId="{57CAB33D-E285-8E41-9F64-77A62EBE1E72}">
      <dgm:prSet/>
      <dgm:spPr/>
      <dgm:t>
        <a:bodyPr/>
        <a:lstStyle/>
        <a:p>
          <a:endParaRPr lang="cs-CZ"/>
        </a:p>
      </dgm:t>
    </dgm:pt>
    <dgm:pt modelId="{4EF418CD-15B5-1846-A0F4-93BECEEE303B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cs-CZ" dirty="0"/>
            <a:t>Časové možnosti (vázané na sezónu nebo nikoli?)</a:t>
          </a:r>
        </a:p>
      </dgm:t>
    </dgm:pt>
    <dgm:pt modelId="{C30E1EF0-25D1-1048-B6BB-F5C88A94FA66}" type="parTrans" cxnId="{35A1ECE8-CBF3-954C-9DDA-78B22A06D393}">
      <dgm:prSet/>
      <dgm:spPr/>
      <dgm:t>
        <a:bodyPr/>
        <a:lstStyle/>
        <a:p>
          <a:endParaRPr lang="cs-CZ"/>
        </a:p>
      </dgm:t>
    </dgm:pt>
    <dgm:pt modelId="{5401B9FC-9B37-8444-9859-D79E28468541}" type="sibTrans" cxnId="{35A1ECE8-CBF3-954C-9DDA-78B22A06D393}">
      <dgm:prSet/>
      <dgm:spPr/>
      <dgm:t>
        <a:bodyPr/>
        <a:lstStyle/>
        <a:p>
          <a:endParaRPr lang="cs-CZ"/>
        </a:p>
      </dgm:t>
    </dgm:pt>
    <dgm:pt modelId="{518BD002-73DA-0443-8776-CC9B9960F45E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cs-CZ" dirty="0"/>
            <a:t>Inspirace: 1+1 zdarma, káva/sladkost zdarma, pohlednice, malý dárek, zážitek (př. výroba suvenýru), sleva 10-50%</a:t>
          </a:r>
        </a:p>
      </dgm:t>
    </dgm:pt>
    <dgm:pt modelId="{3F7C80A8-C3D8-2742-A447-B784EFC91226}" type="parTrans" cxnId="{7473D0E5-7488-D74D-9317-FE7B1732BB52}">
      <dgm:prSet/>
      <dgm:spPr/>
      <dgm:t>
        <a:bodyPr/>
        <a:lstStyle/>
        <a:p>
          <a:endParaRPr lang="cs-CZ"/>
        </a:p>
      </dgm:t>
    </dgm:pt>
    <dgm:pt modelId="{6270F316-4072-5145-BDB4-8348969F4C87}" type="sibTrans" cxnId="{7473D0E5-7488-D74D-9317-FE7B1732BB52}">
      <dgm:prSet/>
      <dgm:spPr/>
      <dgm:t>
        <a:bodyPr/>
        <a:lstStyle/>
        <a:p>
          <a:endParaRPr lang="cs-CZ"/>
        </a:p>
      </dgm:t>
    </dgm:pt>
    <dgm:pt modelId="{AB6BBDBD-A257-B344-9AAB-30D36A861DAC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cs-CZ" dirty="0"/>
            <a:t>PROSÍME ne pouze slevy, buďte originální</a:t>
          </a:r>
        </a:p>
      </dgm:t>
    </dgm:pt>
    <dgm:pt modelId="{6119665D-2778-B649-9580-FD50E4E6E662}" type="parTrans" cxnId="{20D0A05C-A60E-0E4F-AA1F-5EB2055C20BD}">
      <dgm:prSet/>
      <dgm:spPr/>
      <dgm:t>
        <a:bodyPr/>
        <a:lstStyle/>
        <a:p>
          <a:endParaRPr lang="cs-CZ"/>
        </a:p>
      </dgm:t>
    </dgm:pt>
    <dgm:pt modelId="{141273D4-3302-BB47-A058-6509B8A4B745}" type="sibTrans" cxnId="{20D0A05C-A60E-0E4F-AA1F-5EB2055C20BD}">
      <dgm:prSet/>
      <dgm:spPr/>
      <dgm:t>
        <a:bodyPr/>
        <a:lstStyle/>
        <a:p>
          <a:endParaRPr lang="cs-CZ"/>
        </a:p>
      </dgm:t>
    </dgm:pt>
    <dgm:pt modelId="{31A85212-9F1E-4B41-8107-160C28A27578}">
      <dgm:prSet custT="1"/>
      <dgm:spPr>
        <a:solidFill>
          <a:srgbClr val="8D2D37"/>
        </a:solidFill>
      </dgm:spPr>
      <dgm:t>
        <a:bodyPr/>
        <a:lstStyle/>
        <a:p>
          <a:r>
            <a:rPr lang="cs-CZ" sz="1600" dirty="0"/>
            <a:t>Inspirace – DMO </a:t>
          </a:r>
          <a:r>
            <a:rPr lang="cs-CZ" sz="1600" dirty="0" err="1"/>
            <a:t>Znojmoregion</a:t>
          </a:r>
          <a:endParaRPr lang="cs-CZ" sz="1600" dirty="0"/>
        </a:p>
      </dgm:t>
    </dgm:pt>
    <dgm:pt modelId="{4A980807-C501-C941-A582-4183C469E070}" type="parTrans" cxnId="{646C4C9D-A0C2-A844-9DF5-24B065B465BF}">
      <dgm:prSet/>
      <dgm:spPr/>
      <dgm:t>
        <a:bodyPr/>
        <a:lstStyle/>
        <a:p>
          <a:endParaRPr lang="cs-CZ"/>
        </a:p>
      </dgm:t>
    </dgm:pt>
    <dgm:pt modelId="{6CADC423-DBE5-4744-8360-99853E5258B4}" type="sibTrans" cxnId="{646C4C9D-A0C2-A844-9DF5-24B065B465BF}">
      <dgm:prSet/>
      <dgm:spPr/>
      <dgm:t>
        <a:bodyPr/>
        <a:lstStyle/>
        <a:p>
          <a:endParaRPr lang="cs-CZ"/>
        </a:p>
      </dgm:t>
    </dgm:pt>
    <dgm:pt modelId="{2CCEF071-F605-F649-B21E-45BD6CF8AD39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cs-CZ" sz="2000" dirty="0"/>
            <a:t>Pouze dospělý</a:t>
          </a:r>
        </a:p>
      </dgm:t>
    </dgm:pt>
    <dgm:pt modelId="{96F880E5-C7AC-FF43-AFEC-7061C96339B3}" type="parTrans" cxnId="{084911F1-D7E2-A249-89D7-899F22378B02}">
      <dgm:prSet/>
      <dgm:spPr/>
      <dgm:t>
        <a:bodyPr/>
        <a:lstStyle/>
        <a:p>
          <a:endParaRPr lang="cs-CZ"/>
        </a:p>
      </dgm:t>
    </dgm:pt>
    <dgm:pt modelId="{7659DD23-FA40-D54F-8983-A4CCFF14BCC8}" type="sibTrans" cxnId="{084911F1-D7E2-A249-89D7-899F22378B02}">
      <dgm:prSet/>
      <dgm:spPr/>
      <dgm:t>
        <a:bodyPr/>
        <a:lstStyle/>
        <a:p>
          <a:endParaRPr lang="cs-CZ"/>
        </a:p>
      </dgm:t>
    </dgm:pt>
    <dgm:pt modelId="{A1A3B949-FD34-1A4A-BAEE-5D8509FDABD4}" type="pres">
      <dgm:prSet presAssocID="{4BC825C6-632C-D84F-A601-908FA3699D86}" presName="Name0" presStyleCnt="0">
        <dgm:presLayoutVars>
          <dgm:dir/>
          <dgm:animLvl val="lvl"/>
          <dgm:resizeHandles val="exact"/>
        </dgm:presLayoutVars>
      </dgm:prSet>
      <dgm:spPr/>
    </dgm:pt>
    <dgm:pt modelId="{A9EEBA3F-42EF-C34D-AF58-EC49F149E79D}" type="pres">
      <dgm:prSet presAssocID="{708CF0B6-B9CC-DA47-BC1B-30A422002223}" presName="composite" presStyleCnt="0"/>
      <dgm:spPr/>
    </dgm:pt>
    <dgm:pt modelId="{D20E7184-B902-F44A-96AD-29385182C9C8}" type="pres">
      <dgm:prSet presAssocID="{708CF0B6-B9CC-DA47-BC1B-30A422002223}" presName="parTx" presStyleLbl="alignNode1" presStyleIdx="0" presStyleCnt="3" custScaleY="100000" custLinFactNeighborX="-1" custLinFactNeighborY="-1421">
        <dgm:presLayoutVars>
          <dgm:chMax val="0"/>
          <dgm:chPref val="0"/>
          <dgm:bulletEnabled val="1"/>
        </dgm:presLayoutVars>
      </dgm:prSet>
      <dgm:spPr/>
    </dgm:pt>
    <dgm:pt modelId="{AF31A1B0-F68C-F74F-8830-A5DBF0CF968C}" type="pres">
      <dgm:prSet presAssocID="{708CF0B6-B9CC-DA47-BC1B-30A422002223}" presName="desTx" presStyleLbl="alignAccFollowNode1" presStyleIdx="0" presStyleCnt="3" custScaleY="100000" custLinFactNeighborX="-919" custLinFactNeighborY="419">
        <dgm:presLayoutVars>
          <dgm:bulletEnabled val="1"/>
        </dgm:presLayoutVars>
      </dgm:prSet>
      <dgm:spPr/>
    </dgm:pt>
    <dgm:pt modelId="{D05E0119-5363-6B48-8F51-6E1C74094C15}" type="pres">
      <dgm:prSet presAssocID="{E429718F-96AD-BD4C-8D4B-AABB7F2ACA8E}" presName="space" presStyleCnt="0"/>
      <dgm:spPr/>
    </dgm:pt>
    <dgm:pt modelId="{629DAD66-4277-B54F-95F9-7D1A82213147}" type="pres">
      <dgm:prSet presAssocID="{91B55934-2A2D-0D42-9411-F987BB1F3C33}" presName="composite" presStyleCnt="0"/>
      <dgm:spPr/>
    </dgm:pt>
    <dgm:pt modelId="{A3E8FD76-5D1E-2348-9EA1-E412B5D7BEF8}" type="pres">
      <dgm:prSet presAssocID="{91B55934-2A2D-0D42-9411-F987BB1F3C3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83BBA01-12E9-864F-BDB3-D106AC547509}" type="pres">
      <dgm:prSet presAssocID="{91B55934-2A2D-0D42-9411-F987BB1F3C33}" presName="desTx" presStyleLbl="alignAccFollowNode1" presStyleIdx="1" presStyleCnt="3">
        <dgm:presLayoutVars>
          <dgm:bulletEnabled val="1"/>
        </dgm:presLayoutVars>
      </dgm:prSet>
      <dgm:spPr/>
    </dgm:pt>
    <dgm:pt modelId="{7489C19E-66F8-1245-A179-BA9BEEB70AA5}" type="pres">
      <dgm:prSet presAssocID="{CE52141D-0527-C04B-A6BE-06B563790F61}" presName="space" presStyleCnt="0"/>
      <dgm:spPr/>
    </dgm:pt>
    <dgm:pt modelId="{5F4BB30D-D4E6-BF40-802F-16919E8C4851}" type="pres">
      <dgm:prSet presAssocID="{31A85212-9F1E-4B41-8107-160C28A27578}" presName="composite" presStyleCnt="0"/>
      <dgm:spPr/>
    </dgm:pt>
    <dgm:pt modelId="{6ED9586C-3B0F-9C4D-BD40-91EC6F8CCCB5}" type="pres">
      <dgm:prSet presAssocID="{31A85212-9F1E-4B41-8107-160C28A2757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55A306F-AD2A-054D-839C-DB4485625B29}" type="pres">
      <dgm:prSet presAssocID="{31A85212-9F1E-4B41-8107-160C28A27578}" presName="desTx" presStyleLbl="alignAccFollowNode1" presStyleIdx="2" presStyleCnt="3">
        <dgm:presLayoutVars>
          <dgm:bulletEnabled val="1"/>
        </dgm:presLayoutVars>
      </dgm:prSet>
      <dgm:spPr>
        <a:solidFill>
          <a:schemeClr val="accent4">
            <a:lumMod val="20000"/>
            <a:lumOff val="80000"/>
            <a:alpha val="90000"/>
          </a:schemeClr>
        </a:solidFill>
      </dgm:spPr>
    </dgm:pt>
  </dgm:ptLst>
  <dgm:cxnLst>
    <dgm:cxn modelId="{FA536F02-AE74-BB45-95DB-AF51E13E90F9}" type="presOf" srcId="{4EF418CD-15B5-1846-A0F4-93BECEEE303B}" destId="{283BBA01-12E9-864F-BDB3-D106AC547509}" srcOrd="0" destOrd="2" presId="urn:microsoft.com/office/officeart/2005/8/layout/hList1"/>
    <dgm:cxn modelId="{13DC8329-4516-A547-A58C-A925DB824B50}" srcId="{708CF0B6-B9CC-DA47-BC1B-30A422002223}" destId="{7F70BCA3-3684-0C49-8358-0B492C79B80D}" srcOrd="0" destOrd="0" parTransId="{45BE67A2-52AE-BE43-A4F0-53610F0AADB3}" sibTransId="{830FF51F-745C-F844-A3F5-58CF5170190E}"/>
    <dgm:cxn modelId="{C2044D2B-FD9C-DF41-ACC5-E253BE8D9A5D}" srcId="{708CF0B6-B9CC-DA47-BC1B-30A422002223}" destId="{2E2E3660-787D-D243-8E54-939308F622DF}" srcOrd="3" destOrd="0" parTransId="{BA927D5D-6222-E34C-85B8-E57175EBB376}" sibTransId="{88FD6414-78EF-6A4D-BD18-08E604B022C2}"/>
    <dgm:cxn modelId="{6C05912B-D19E-234A-918B-7AE6BC4C5129}" type="presOf" srcId="{31A85212-9F1E-4B41-8107-160C28A27578}" destId="{6ED9586C-3B0F-9C4D-BD40-91EC6F8CCCB5}" srcOrd="0" destOrd="0" presId="urn:microsoft.com/office/officeart/2005/8/layout/hList1"/>
    <dgm:cxn modelId="{57CAB33D-E285-8E41-9F64-77A62EBE1E72}" srcId="{91B55934-2A2D-0D42-9411-F987BB1F3C33}" destId="{EC43D985-DB14-C949-A150-06E020CC8353}" srcOrd="1" destOrd="0" parTransId="{0231047B-EEDE-5546-93CF-C66A3CB8820B}" sibTransId="{A3D2BBD9-66BC-1841-8B4E-5960B92468F7}"/>
    <dgm:cxn modelId="{908FA14F-4610-A54E-A534-1DAB2B233FC2}" type="presOf" srcId="{82C4BE17-4EAE-A449-A05A-E9F1ACB6E499}" destId="{AF31A1B0-F68C-F74F-8830-A5DBF0CF968C}" srcOrd="0" destOrd="1" presId="urn:microsoft.com/office/officeart/2005/8/layout/hList1"/>
    <dgm:cxn modelId="{20D0A05C-A60E-0E4F-AA1F-5EB2055C20BD}" srcId="{91B55934-2A2D-0D42-9411-F987BB1F3C33}" destId="{AB6BBDBD-A257-B344-9AAB-30D36A861DAC}" srcOrd="4" destOrd="0" parTransId="{6119665D-2778-B649-9580-FD50E4E6E662}" sibTransId="{141273D4-3302-BB47-A058-6509B8A4B745}"/>
    <dgm:cxn modelId="{2C3E8A6A-BFBC-9848-AE69-1EAC72DC279C}" type="presOf" srcId="{6B0BD202-655B-9A40-8B4C-95023ED35077}" destId="{AF31A1B0-F68C-F74F-8830-A5DBF0CF968C}" srcOrd="0" destOrd="5" presId="urn:microsoft.com/office/officeart/2005/8/layout/hList1"/>
    <dgm:cxn modelId="{4E2CEB6F-763E-CB45-82BE-1EB49D53B8FE}" srcId="{4BC825C6-632C-D84F-A601-908FA3699D86}" destId="{708CF0B6-B9CC-DA47-BC1B-30A422002223}" srcOrd="0" destOrd="0" parTransId="{EEE51768-0F6F-AE40-B78E-4A58A4C58D28}" sibTransId="{E429718F-96AD-BD4C-8D4B-AABB7F2ACA8E}"/>
    <dgm:cxn modelId="{CB50E470-363D-6C42-9221-24B5987327C0}" type="presOf" srcId="{518BD002-73DA-0443-8776-CC9B9960F45E}" destId="{283BBA01-12E9-864F-BDB3-D106AC547509}" srcOrd="0" destOrd="3" presId="urn:microsoft.com/office/officeart/2005/8/layout/hList1"/>
    <dgm:cxn modelId="{A68C1A72-181A-D346-87D9-1A98F4D8164E}" type="presOf" srcId="{06EAADAD-77A0-0C4B-90B5-7CBCE075D4AC}" destId="{283BBA01-12E9-864F-BDB3-D106AC547509}" srcOrd="0" destOrd="0" presId="urn:microsoft.com/office/officeart/2005/8/layout/hList1"/>
    <dgm:cxn modelId="{B2A8D574-3128-CB43-98D9-43563887121C}" type="presOf" srcId="{6512E543-4BD2-974A-8589-3F90BAE935F7}" destId="{AF31A1B0-F68C-F74F-8830-A5DBF0CF968C}" srcOrd="0" destOrd="4" presId="urn:microsoft.com/office/officeart/2005/8/layout/hList1"/>
    <dgm:cxn modelId="{68F93475-8D0D-0246-B5F1-168A11E4AE55}" srcId="{708CF0B6-B9CC-DA47-BC1B-30A422002223}" destId="{6512E543-4BD2-974A-8589-3F90BAE935F7}" srcOrd="4" destOrd="0" parTransId="{080F7A38-2DF6-1A4B-AEEA-695A99061085}" sibTransId="{4018E1C2-6734-9F44-806A-76CA5FCF7868}"/>
    <dgm:cxn modelId="{37274E80-F403-D147-90C3-AC6B8E925952}" srcId="{708CF0B6-B9CC-DA47-BC1B-30A422002223}" destId="{6B0BD202-655B-9A40-8B4C-95023ED35077}" srcOrd="5" destOrd="0" parTransId="{80CE4E6C-521E-FA46-8B86-9AA5C5A3937E}" sibTransId="{4C176176-8C0C-EC45-AD0E-B95BF1B4343C}"/>
    <dgm:cxn modelId="{F0E22887-BBA4-EE40-AFF8-7FDA70F6AF39}" type="presOf" srcId="{2CCEF071-F605-F649-B21E-45BD6CF8AD39}" destId="{AF31A1B0-F68C-F74F-8830-A5DBF0CF968C}" srcOrd="0" destOrd="2" presId="urn:microsoft.com/office/officeart/2005/8/layout/hList1"/>
    <dgm:cxn modelId="{10473195-D407-0340-9C66-FE144C09D532}" type="presOf" srcId="{7F70BCA3-3684-0C49-8358-0B492C79B80D}" destId="{AF31A1B0-F68C-F74F-8830-A5DBF0CF968C}" srcOrd="0" destOrd="0" presId="urn:microsoft.com/office/officeart/2005/8/layout/hList1"/>
    <dgm:cxn modelId="{0E45AC96-1BE7-7045-9C5B-2A476A3D6CE5}" srcId="{91B55934-2A2D-0D42-9411-F987BB1F3C33}" destId="{06EAADAD-77A0-0C4B-90B5-7CBCE075D4AC}" srcOrd="0" destOrd="0" parTransId="{5AE3D434-AA3B-7C48-ADC7-3AAACA98E270}" sibTransId="{A5F51B08-263B-1C44-9AFF-6FC205B9A6C6}"/>
    <dgm:cxn modelId="{A58B2099-DADA-6E49-93D0-901177F10F1F}" type="presOf" srcId="{AB6BBDBD-A257-B344-9AAB-30D36A861DAC}" destId="{283BBA01-12E9-864F-BDB3-D106AC547509}" srcOrd="0" destOrd="4" presId="urn:microsoft.com/office/officeart/2005/8/layout/hList1"/>
    <dgm:cxn modelId="{CA5F769C-67F2-414E-8A85-310F5F60E4F0}" type="presOf" srcId="{708CF0B6-B9CC-DA47-BC1B-30A422002223}" destId="{D20E7184-B902-F44A-96AD-29385182C9C8}" srcOrd="0" destOrd="0" presId="urn:microsoft.com/office/officeart/2005/8/layout/hList1"/>
    <dgm:cxn modelId="{646C4C9D-A0C2-A844-9DF5-24B065B465BF}" srcId="{4BC825C6-632C-D84F-A601-908FA3699D86}" destId="{31A85212-9F1E-4B41-8107-160C28A27578}" srcOrd="2" destOrd="0" parTransId="{4A980807-C501-C941-A582-4183C469E070}" sibTransId="{6CADC423-DBE5-4744-8360-99853E5258B4}"/>
    <dgm:cxn modelId="{02A73BB7-79BD-D24E-9EA5-A635455BE738}" srcId="{708CF0B6-B9CC-DA47-BC1B-30A422002223}" destId="{82C4BE17-4EAE-A449-A05A-E9F1ACB6E499}" srcOrd="1" destOrd="0" parTransId="{D8058AC1-B912-2645-98C5-05AF86F02FD9}" sibTransId="{DA1201FC-D9EE-674B-9149-EC90DA9BFA54}"/>
    <dgm:cxn modelId="{0FC58EDC-1DB2-7344-9D33-886BBE17E0C4}" srcId="{4BC825C6-632C-D84F-A601-908FA3699D86}" destId="{91B55934-2A2D-0D42-9411-F987BB1F3C33}" srcOrd="1" destOrd="0" parTransId="{EC370DB6-D16A-DF45-B0E9-352934D495F5}" sibTransId="{CE52141D-0527-C04B-A6BE-06B563790F61}"/>
    <dgm:cxn modelId="{11E054DD-AA50-F64F-A20C-8357714646DF}" type="presOf" srcId="{EC43D985-DB14-C949-A150-06E020CC8353}" destId="{283BBA01-12E9-864F-BDB3-D106AC547509}" srcOrd="0" destOrd="1" presId="urn:microsoft.com/office/officeart/2005/8/layout/hList1"/>
    <dgm:cxn modelId="{7473D0E5-7488-D74D-9317-FE7B1732BB52}" srcId="{91B55934-2A2D-0D42-9411-F987BB1F3C33}" destId="{518BD002-73DA-0443-8776-CC9B9960F45E}" srcOrd="3" destOrd="0" parTransId="{3F7C80A8-C3D8-2742-A447-B784EFC91226}" sibTransId="{6270F316-4072-5145-BDB4-8348969F4C87}"/>
    <dgm:cxn modelId="{35A1ECE8-CBF3-954C-9DDA-78B22A06D393}" srcId="{91B55934-2A2D-0D42-9411-F987BB1F3C33}" destId="{4EF418CD-15B5-1846-A0F4-93BECEEE303B}" srcOrd="2" destOrd="0" parTransId="{C30E1EF0-25D1-1048-B6BB-F5C88A94FA66}" sibTransId="{5401B9FC-9B37-8444-9859-D79E28468541}"/>
    <dgm:cxn modelId="{084911F1-D7E2-A249-89D7-899F22378B02}" srcId="{708CF0B6-B9CC-DA47-BC1B-30A422002223}" destId="{2CCEF071-F605-F649-B21E-45BD6CF8AD39}" srcOrd="2" destOrd="0" parTransId="{96F880E5-C7AC-FF43-AFEC-7061C96339B3}" sibTransId="{7659DD23-FA40-D54F-8983-A4CCFF14BCC8}"/>
    <dgm:cxn modelId="{50B1DAF2-8B84-F84C-A3C8-E15D8E9569E7}" type="presOf" srcId="{2E2E3660-787D-D243-8E54-939308F622DF}" destId="{AF31A1B0-F68C-F74F-8830-A5DBF0CF968C}" srcOrd="0" destOrd="3" presId="urn:microsoft.com/office/officeart/2005/8/layout/hList1"/>
    <dgm:cxn modelId="{19DF74FA-8B59-A946-A32C-EEBAEB7ACCCB}" type="presOf" srcId="{91B55934-2A2D-0D42-9411-F987BB1F3C33}" destId="{A3E8FD76-5D1E-2348-9EA1-E412B5D7BEF8}" srcOrd="0" destOrd="0" presId="urn:microsoft.com/office/officeart/2005/8/layout/hList1"/>
    <dgm:cxn modelId="{9A6021FB-AEAE-3E49-8557-971401279AC9}" type="presOf" srcId="{4BC825C6-632C-D84F-A601-908FA3699D86}" destId="{A1A3B949-FD34-1A4A-BAEE-5D8509FDABD4}" srcOrd="0" destOrd="0" presId="urn:microsoft.com/office/officeart/2005/8/layout/hList1"/>
    <dgm:cxn modelId="{78AF2516-E1CB-2346-BFD3-27C9AB047BA6}" type="presParOf" srcId="{A1A3B949-FD34-1A4A-BAEE-5D8509FDABD4}" destId="{A9EEBA3F-42EF-C34D-AF58-EC49F149E79D}" srcOrd="0" destOrd="0" presId="urn:microsoft.com/office/officeart/2005/8/layout/hList1"/>
    <dgm:cxn modelId="{2F624D14-D8DF-F444-ACFF-08BDAAC8D4AA}" type="presParOf" srcId="{A9EEBA3F-42EF-C34D-AF58-EC49F149E79D}" destId="{D20E7184-B902-F44A-96AD-29385182C9C8}" srcOrd="0" destOrd="0" presId="urn:microsoft.com/office/officeart/2005/8/layout/hList1"/>
    <dgm:cxn modelId="{BD3E708A-953F-E646-AB5E-9EA8E548683B}" type="presParOf" srcId="{A9EEBA3F-42EF-C34D-AF58-EC49F149E79D}" destId="{AF31A1B0-F68C-F74F-8830-A5DBF0CF968C}" srcOrd="1" destOrd="0" presId="urn:microsoft.com/office/officeart/2005/8/layout/hList1"/>
    <dgm:cxn modelId="{0F56DACC-A85F-854C-905E-31669171AD23}" type="presParOf" srcId="{A1A3B949-FD34-1A4A-BAEE-5D8509FDABD4}" destId="{D05E0119-5363-6B48-8F51-6E1C74094C15}" srcOrd="1" destOrd="0" presId="urn:microsoft.com/office/officeart/2005/8/layout/hList1"/>
    <dgm:cxn modelId="{2C6A5F31-DE00-734E-BF80-C1083A4EF3A2}" type="presParOf" srcId="{A1A3B949-FD34-1A4A-BAEE-5D8509FDABD4}" destId="{629DAD66-4277-B54F-95F9-7D1A82213147}" srcOrd="2" destOrd="0" presId="urn:microsoft.com/office/officeart/2005/8/layout/hList1"/>
    <dgm:cxn modelId="{B5D35B93-1511-8B45-A56D-263DD56D3B64}" type="presParOf" srcId="{629DAD66-4277-B54F-95F9-7D1A82213147}" destId="{A3E8FD76-5D1E-2348-9EA1-E412B5D7BEF8}" srcOrd="0" destOrd="0" presId="urn:microsoft.com/office/officeart/2005/8/layout/hList1"/>
    <dgm:cxn modelId="{90E1191D-52C0-0044-AEA9-7B012CF5857C}" type="presParOf" srcId="{629DAD66-4277-B54F-95F9-7D1A82213147}" destId="{283BBA01-12E9-864F-BDB3-D106AC547509}" srcOrd="1" destOrd="0" presId="urn:microsoft.com/office/officeart/2005/8/layout/hList1"/>
    <dgm:cxn modelId="{B744C5A9-5C37-2F44-93FE-A2CDFB6D47E8}" type="presParOf" srcId="{A1A3B949-FD34-1A4A-BAEE-5D8509FDABD4}" destId="{7489C19E-66F8-1245-A179-BA9BEEB70AA5}" srcOrd="3" destOrd="0" presId="urn:microsoft.com/office/officeart/2005/8/layout/hList1"/>
    <dgm:cxn modelId="{A9B0D62D-5901-5249-801E-12F689F0D319}" type="presParOf" srcId="{A1A3B949-FD34-1A4A-BAEE-5D8509FDABD4}" destId="{5F4BB30D-D4E6-BF40-802F-16919E8C4851}" srcOrd="4" destOrd="0" presId="urn:microsoft.com/office/officeart/2005/8/layout/hList1"/>
    <dgm:cxn modelId="{D011DF1B-1185-1147-AC32-0A8F792CF3E4}" type="presParOf" srcId="{5F4BB30D-D4E6-BF40-802F-16919E8C4851}" destId="{6ED9586C-3B0F-9C4D-BD40-91EC6F8CCCB5}" srcOrd="0" destOrd="0" presId="urn:microsoft.com/office/officeart/2005/8/layout/hList1"/>
    <dgm:cxn modelId="{E674AB94-BD0C-4B45-AF56-78B7816202E9}" type="presParOf" srcId="{5F4BB30D-D4E6-BF40-802F-16919E8C4851}" destId="{E55A306F-AD2A-054D-839C-DB4485625B2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E7184-B902-F44A-96AD-29385182C9C8}">
      <dsp:nvSpPr>
        <dsp:cNvPr id="0" name=""/>
        <dsp:cNvSpPr/>
      </dsp:nvSpPr>
      <dsp:spPr>
        <a:xfrm>
          <a:off x="3020" y="54741"/>
          <a:ext cx="2974015" cy="621401"/>
        </a:xfrm>
        <a:prstGeom prst="rect">
          <a:avLst/>
        </a:prstGeom>
        <a:solidFill>
          <a:srgbClr val="8D2D3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Ubytování</a:t>
          </a:r>
        </a:p>
      </dsp:txBody>
      <dsp:txXfrm>
        <a:off x="3020" y="54741"/>
        <a:ext cx="2974015" cy="621401"/>
      </dsp:txXfrm>
    </dsp:sp>
    <dsp:sp modelId="{AF31A1B0-F68C-F74F-8830-A5DBF0CF968C}">
      <dsp:nvSpPr>
        <dsp:cNvPr id="0" name=""/>
        <dsp:cNvSpPr/>
      </dsp:nvSpPr>
      <dsp:spPr>
        <a:xfrm>
          <a:off x="0" y="696294"/>
          <a:ext cx="2974015" cy="2702109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Razítko ubytovatele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Pobyt od-do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Pouze dospělý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Sezóna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cs-CZ" sz="1600" kern="1200" dirty="0"/>
            <a:t>Neomezeně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cs-CZ" sz="1600" kern="1200" dirty="0"/>
            <a:t>Podle zapojených subjektů (např. koupaliště, zámky, apod.) – cca 1.6-31.10 </a:t>
          </a:r>
        </a:p>
      </dsp:txBody>
      <dsp:txXfrm>
        <a:off x="0" y="696294"/>
        <a:ext cx="2974015" cy="2702109"/>
      </dsp:txXfrm>
    </dsp:sp>
    <dsp:sp modelId="{A3E8FD76-5D1E-2348-9EA1-E412B5D7BEF8}">
      <dsp:nvSpPr>
        <dsp:cNvPr id="0" name=""/>
        <dsp:cNvSpPr/>
      </dsp:nvSpPr>
      <dsp:spPr>
        <a:xfrm>
          <a:off x="3393427" y="63571"/>
          <a:ext cx="2974015" cy="621401"/>
        </a:xfrm>
        <a:prstGeom prst="rect">
          <a:avLst/>
        </a:prstGeom>
        <a:solidFill>
          <a:srgbClr val="8D2D3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Poskytovatel</a:t>
          </a:r>
        </a:p>
      </dsp:txBody>
      <dsp:txXfrm>
        <a:off x="3393427" y="63571"/>
        <a:ext cx="2974015" cy="621401"/>
      </dsp:txXfrm>
    </dsp:sp>
    <dsp:sp modelId="{283BBA01-12E9-864F-BDB3-D106AC547509}">
      <dsp:nvSpPr>
        <dsp:cNvPr id="0" name=""/>
        <dsp:cNvSpPr/>
      </dsp:nvSpPr>
      <dsp:spPr>
        <a:xfrm>
          <a:off x="3393427" y="684973"/>
          <a:ext cx="2974015" cy="2702109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Benefit zvolí sám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Jak zadat do pokladny? (leták </a:t>
          </a:r>
          <a:r>
            <a:rPr lang="cs-CZ" sz="1500" kern="1200" dirty="0" err="1"/>
            <a:t>x</a:t>
          </a:r>
          <a:r>
            <a:rPr lang="cs-CZ" sz="1500" kern="1200" dirty="0"/>
            <a:t> vizitky k odevzdání)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Časové možnosti (vázané na sezónu nebo nikoli?)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Inspirace: 1+1 zdarma, káva/sladkost zdarma, pohlednice, malý dárek, zážitek (př. výroba suvenýru), sleva 10-50%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PROSÍME ne pouze slevy, buďte originální</a:t>
          </a:r>
        </a:p>
      </dsp:txBody>
      <dsp:txXfrm>
        <a:off x="3393427" y="684973"/>
        <a:ext cx="2974015" cy="2702109"/>
      </dsp:txXfrm>
    </dsp:sp>
    <dsp:sp modelId="{6ED9586C-3B0F-9C4D-BD40-91EC6F8CCCB5}">
      <dsp:nvSpPr>
        <dsp:cNvPr id="0" name=""/>
        <dsp:cNvSpPr/>
      </dsp:nvSpPr>
      <dsp:spPr>
        <a:xfrm>
          <a:off x="6783805" y="63571"/>
          <a:ext cx="2974015" cy="621401"/>
        </a:xfrm>
        <a:prstGeom prst="rect">
          <a:avLst/>
        </a:prstGeom>
        <a:solidFill>
          <a:srgbClr val="8D2D3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Inspirace – DMO </a:t>
          </a:r>
          <a:r>
            <a:rPr lang="cs-CZ" sz="1600" kern="1200" dirty="0" err="1"/>
            <a:t>Znojmoregion</a:t>
          </a:r>
          <a:endParaRPr lang="cs-CZ" sz="1600" kern="1200" dirty="0"/>
        </a:p>
      </dsp:txBody>
      <dsp:txXfrm>
        <a:off x="6783805" y="63571"/>
        <a:ext cx="2974015" cy="621401"/>
      </dsp:txXfrm>
    </dsp:sp>
    <dsp:sp modelId="{E55A306F-AD2A-054D-839C-DB4485625B29}">
      <dsp:nvSpPr>
        <dsp:cNvPr id="0" name=""/>
        <dsp:cNvSpPr/>
      </dsp:nvSpPr>
      <dsp:spPr>
        <a:xfrm>
          <a:off x="6783805" y="684973"/>
          <a:ext cx="2974015" cy="2702109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748392E-1288-5747-B742-40C785709E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40ECE6F-B5DA-2045-9DA3-48F04E2706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3E853-82CB-CD40-A9D7-39458FB2A17E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DDDABE2-7A06-EC4F-8202-13986D188E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C40D298-FE65-2D46-B0B6-2546AC8E7D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F162F-6F08-E147-9CF3-FE55BEE3E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209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F1294-9DC8-5246-8CCC-F1A3DBC62ABA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6FA50-0FED-C64E-9717-3B0F0B476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01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92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446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115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811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937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02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893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188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301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741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983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020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6FA50-0FED-C64E-9717-3B0F0B4767F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58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8B1569-88C1-3C4D-A50A-5F5BE743D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481E1F-29B1-E940-AA35-114A9BA7FF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100BFA-6190-B54F-AD21-F4CB1D826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CFC0E5-E3E0-8044-BE1F-045C1E2D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CE7B98-6905-1E41-9CC0-8F38DF086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065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16226-532B-9C43-ACC5-45CB0EF1E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5A5ABF-151F-C342-885B-20821257A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5B5AD4-4E4A-1942-892C-F41F542F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DEA7DB-682E-B242-A0BE-0E0F538D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C1C3DA-933A-4342-A96D-CBDD7D99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165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5CAAAAC-0629-EB4C-8330-C65C84A99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E6C615-B610-BA44-8921-5146AF06E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FEE1A4-7740-AB4B-B76A-CA16E8846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EDCC90-0490-1F4D-AB85-095CD5A1A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B4E70A-C4A2-1747-B89A-BADA20F4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632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125922-9221-BC4C-8732-144796D64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32B211-1D09-8C4A-A7C2-87EE0997D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77AF29-0008-4D47-A165-CF2260B6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66A3B2-7547-4148-984E-CBBC5C0B7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0F1C03-5923-6245-B0BE-DE750510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1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7CB43-A3B1-AB45-8C03-310FD61F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BDDD220-2A95-3844-9838-EA038FD41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49E342-3A8F-C64E-A1EC-B23F4EAD7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305B2D-2E95-4B4E-AA7A-5BBEEA68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184D4FD-106A-114C-88BD-F50C3329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0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194E81-6E52-3847-A43D-A77E0B0BA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414C88-4B20-1E46-8E64-E21F4A68E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700C12F-2952-6741-B4B1-4E8903481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A05AB7-CAE8-634A-A9EA-A4F52C951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F18105-723C-054C-A702-0A49FA243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AB8862-F15B-344E-91BB-ED5CEFDF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958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AD26EF-DD22-B94C-97CD-D6F99C354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29A516E-30B7-374E-B0D2-FADC4987B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40808CB5-8678-0A4D-8594-285632A87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25F1E8F-6D6F-8244-A46F-6481EC042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067B7FB-1102-6844-82BA-4DAFE705D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7189E8C-2D5C-9849-A491-7EFD12F0C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44EA714-5B39-3E40-8AA1-DDDD90CF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34F794C-D621-2240-9FE9-D036018CC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05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68DA72-B72E-744A-8193-717AFEEB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FA62BD3-B7C2-F643-B1F2-D0773AAA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10947AD-110A-B642-92F7-B50439FA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1D62EE-AAA3-7D44-91BD-F9F6B5FB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484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26632B6-F4E0-4540-AAF9-E6C2ADBE0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F47C100-3E05-8045-88A5-E42E22342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44E049-431A-B841-A8C6-97BAD10E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48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D887D7-E007-B740-93FB-06AF8DBB0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9F1DF9-22A1-344C-A7F1-CF620F362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C4418F5-15CB-0943-ADEC-CA4D8B108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1CF6D1A-CC1D-3144-815D-C49E0676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2E4A0D8-E9C7-8B4A-AE9A-F947D46A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1BAD352-55FC-654B-B931-6C468119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761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B2DE03-C11F-5F4A-B05D-4B1DDA14A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F4F4399-9DD6-3C45-AAEA-224455ACC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FE2E621-CF95-2143-BACC-F9BE3A3B4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CB34B9-7192-4749-AA9B-4017342C3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3E2E21-C147-2E47-B65B-08ABEC7E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944395-6551-6D4D-B78D-F8802294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587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19F186C-5BAE-9D40-9B19-ECD2B837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D80EBD1-2C8A-2648-9F40-35A417277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FD094B-810B-DD40-9A05-DCE8968DF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21808-751A-484B-ABF1-AF503F8CBB64}" type="datetimeFigureOut">
              <a:rPr lang="cs-CZ" smtClean="0"/>
              <a:t>21.11.22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B19ECC-6EBD-8B48-9C1C-BF55D7112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6616C4-5B33-FA43-BB92-E2A314B6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EA5B5-B08A-EC40-A077-BD7BF5F7D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25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46.jpg"/><Relationship Id="rId3" Type="http://schemas.openxmlformats.org/officeDocument/2006/relationships/image" Target="../media/image42.jp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4.png"/><Relationship Id="rId5" Type="http://schemas.openxmlformats.org/officeDocument/2006/relationships/diagramData" Target="../diagrams/data1.xml"/><Relationship Id="rId10" Type="http://schemas.openxmlformats.org/officeDocument/2006/relationships/image" Target="../media/image43.png"/><Relationship Id="rId4" Type="http://schemas.openxmlformats.org/officeDocument/2006/relationships/image" Target="../media/image3.emf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emf"/><Relationship Id="rId9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otace.kr-jihomoravsky.cz/" TargetMode="External"/><Relationship Id="rId5" Type="http://schemas.openxmlformats.org/officeDocument/2006/relationships/hyperlink" Target="http://www.moravskykras.eu/" TargetMode="Externa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3.emf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moravskykras.eu/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21.tiff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3.e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hyperlink" Target="http://www.tourdata.cz/" TargetMode="Externa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853104E-2889-6A4C-A324-456682900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0" y="0"/>
            <a:ext cx="484621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0DB12A5-1275-8142-A15B-72BB1CEBD34D}"/>
              </a:ext>
            </a:extLst>
          </p:cNvPr>
          <p:cNvSpPr txBox="1"/>
          <p:nvPr/>
        </p:nvSpPr>
        <p:spPr>
          <a:xfrm>
            <a:off x="125259" y="6042882"/>
            <a:ext cx="4846211" cy="756000"/>
          </a:xfrm>
          <a:prstGeom prst="rect">
            <a:avLst/>
          </a:prstGeom>
          <a:solidFill>
            <a:srgbClr val="8D2D37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3285113-61F7-CC4A-AA75-7751CE644D7A}"/>
              </a:ext>
            </a:extLst>
          </p:cNvPr>
          <p:cNvSpPr txBox="1"/>
          <p:nvPr/>
        </p:nvSpPr>
        <p:spPr>
          <a:xfrm>
            <a:off x="4664596" y="1270221"/>
            <a:ext cx="710685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Turistická oblast Moravský kras a okolí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Destinační společnost DMO Moravský kras a okolí, z. s.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endParaRPr lang="cs-CZ" sz="2800" dirty="0">
              <a:solidFill>
                <a:schemeClr val="bg1"/>
              </a:solidFill>
            </a:endParaRPr>
          </a:p>
          <a:p>
            <a:pPr algn="ctr"/>
            <a:r>
              <a:rPr lang="cs-CZ" sz="3600" b="1" dirty="0">
                <a:solidFill>
                  <a:schemeClr val="bg1"/>
                </a:solidFill>
              </a:rPr>
              <a:t>Setkání všech členů a partnerů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endParaRPr lang="cs-CZ" sz="2800" dirty="0">
              <a:solidFill>
                <a:schemeClr val="bg1"/>
              </a:solidFill>
            </a:endParaRPr>
          </a:p>
          <a:p>
            <a:endParaRPr lang="cs-CZ" sz="2800" dirty="0">
              <a:solidFill>
                <a:schemeClr val="bg1"/>
              </a:solidFill>
            </a:endParaRPr>
          </a:p>
          <a:p>
            <a:pPr algn="r"/>
            <a:r>
              <a:rPr lang="cs-CZ" sz="2800" i="1" dirty="0">
                <a:solidFill>
                  <a:schemeClr val="bg1"/>
                </a:solidFill>
              </a:rPr>
              <a:t>22. listopadu 2022</a:t>
            </a:r>
          </a:p>
          <a:p>
            <a:pPr algn="r"/>
            <a:r>
              <a:rPr lang="cs-CZ" sz="2800" i="1" dirty="0">
                <a:solidFill>
                  <a:schemeClr val="bg1"/>
                </a:solidFill>
              </a:rPr>
              <a:t>Zámek Blansko</a:t>
            </a:r>
          </a:p>
        </p:txBody>
      </p:sp>
    </p:spTree>
    <p:extLst>
      <p:ext uri="{BB962C8B-B14F-4D97-AF65-F5344CB8AC3E}">
        <p14:creationId xmlns:p14="http://schemas.microsoft.com/office/powerpoint/2010/main" val="4285386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9F001A-2EFF-224E-B595-9854DEB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22474" cy="24375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93463B-F24A-3E4C-9A35-11B494BCB174}"/>
              </a:ext>
            </a:extLst>
          </p:cNvPr>
          <p:cNvSpPr/>
          <p:nvPr/>
        </p:nvSpPr>
        <p:spPr>
          <a:xfrm>
            <a:off x="2" y="2158408"/>
            <a:ext cx="1722474" cy="279109"/>
          </a:xfrm>
          <a:prstGeom prst="rect">
            <a:avLst/>
          </a:prstGeom>
          <a:solidFill>
            <a:srgbClr val="8D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804CCD-AC0E-DE49-9BBA-DAC148F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226" y="0"/>
            <a:ext cx="10033774" cy="12121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Karta pro Moravský kras a okolí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EEB2767-CBB3-D14C-A4FC-B7BCAC5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8226" y="1309686"/>
            <a:ext cx="9484425" cy="1956391"/>
          </a:xfrm>
        </p:spPr>
        <p:txBody>
          <a:bodyPr numCol="1">
            <a:normAutofit/>
          </a:bodyPr>
          <a:lstStyle/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dirty="0"/>
              <a:t>Turistická sezóna 2023 – nový produkt „Karta pro Moravský kras a okolí“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dirty="0"/>
              <a:t>Bezplatně poskytována v ubytování, vázaná na jméno a počet nocí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dirty="0"/>
              <a:t>CÍL: motivace ke strávení více času v Moravském kras a okolí, větší informovanost o nabídce, pozvánka do méně vytížených míst turistické oblasti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dirty="0"/>
              <a:t>Samostatná webová prezentace, QR kódy na letáku/vizitkách, plakáty, reklama pro zapojené subjekty (tisk, sociální sítě)</a:t>
            </a:r>
          </a:p>
          <a:p>
            <a:pPr marL="285750" indent="-285750" fontAlgn="base">
              <a:buFont typeface="Wingdings" pitchFamily="2" charset="2"/>
              <a:buChar char="ü"/>
            </a:pPr>
            <a:endParaRPr lang="cs-CZ" dirty="0"/>
          </a:p>
          <a:p>
            <a:pPr marL="285750" indent="-285750" fontAlgn="base">
              <a:buFont typeface="Wingdings" pitchFamily="2" charset="2"/>
              <a:buChar char="ü"/>
            </a:pPr>
            <a:endParaRPr lang="cs-CZ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30C9C1C-A28A-234D-B68B-2393B65232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9919773"/>
              </p:ext>
            </p:extLst>
          </p:nvPr>
        </p:nvGraphicFramePr>
        <p:xfrm>
          <a:off x="2158227" y="3266078"/>
          <a:ext cx="9760871" cy="3450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28548F78-87CA-C045-83C7-395CB5B5DE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40850" y="4171162"/>
            <a:ext cx="1468983" cy="228907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2A6A737-A36F-D54E-B82C-0F0BE52091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0822" y="4171162"/>
            <a:ext cx="1480028" cy="228907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51A6FF0-E5E9-E142-AF69-926A6C726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" y="2437517"/>
            <a:ext cx="1722474" cy="2324446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F8C679A-CCA5-264C-B462-6EA9F81312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4" y="4761963"/>
            <a:ext cx="1718091" cy="209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79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9F001A-2EFF-224E-B595-9854DEB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22474" cy="24375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93463B-F24A-3E4C-9A35-11B494BCB174}"/>
              </a:ext>
            </a:extLst>
          </p:cNvPr>
          <p:cNvSpPr/>
          <p:nvPr/>
        </p:nvSpPr>
        <p:spPr>
          <a:xfrm>
            <a:off x="2" y="2158408"/>
            <a:ext cx="1722474" cy="279109"/>
          </a:xfrm>
          <a:prstGeom prst="rect">
            <a:avLst/>
          </a:prstGeom>
          <a:solidFill>
            <a:srgbClr val="8D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804CCD-AC0E-DE49-9BBA-DAC148F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226" y="0"/>
            <a:ext cx="10033774" cy="12121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Vzdělávání pracovníků TIC a recepcí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EEB2767-CBB3-D14C-A4FC-B7BCAC5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8226" y="1532971"/>
            <a:ext cx="9484425" cy="4772135"/>
          </a:xfrm>
        </p:spPr>
        <p:txBody>
          <a:bodyPr>
            <a:normAutofit lnSpcReduction="10000"/>
          </a:bodyPr>
          <a:lstStyle/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i="0" u="none" strike="noStrike" dirty="0">
                <a:effectLst/>
              </a:rPr>
              <a:t>Cíl: </a:t>
            </a:r>
            <a:r>
              <a:rPr lang="cs-CZ" sz="2000" dirty="0"/>
              <a:t>méně navštěvované turistické cíle – volba na základě domluvy participujících členů a vytíženosti turistických cílů (např. Moravské kartografické centrum, Muzeum krajky Letovice, Muzeum Kořenec, Jeskyně Blanických rytířů, Arboretum Borotín, apod.)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endParaRPr lang="cs-CZ" sz="2000" dirty="0"/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Duben/květen 2023 (před zahájením hlavní turistické sezóny) bychom pro pracovníky turistických informačních center a recepcí zapojených hotelů/penzionů zorganizovali poznávací cestu po turistické oblasti Moravský kras a okolí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endParaRPr lang="cs-CZ" sz="2000" i="0" u="none" strike="noStrike" dirty="0">
              <a:effectLst/>
            </a:endParaRP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CENA: rozpočítána na základě zájmu členů a partnerů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endParaRPr lang="cs-CZ" sz="2000" i="0" u="none" strike="noStrike" dirty="0">
              <a:effectLst/>
            </a:endParaRP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TÉMATICKÉ CESTY A PRESS TRIPY: možnost organizace tematických cest pro média – např. pivovary (Vísky, Černá Hora), adrenalin (Velká Dohoda, </a:t>
            </a:r>
            <a:r>
              <a:rPr lang="cs-CZ" sz="2000" dirty="0" err="1"/>
              <a:t>speleoferaty</a:t>
            </a:r>
            <a:r>
              <a:rPr lang="cs-CZ" sz="2000" dirty="0"/>
              <a:t>), cyklistika a </a:t>
            </a:r>
            <a:r>
              <a:rPr lang="cs-CZ" sz="2000" dirty="0" err="1"/>
              <a:t>singletraily</a:t>
            </a:r>
            <a:r>
              <a:rPr lang="cs-CZ" sz="2000" dirty="0"/>
              <a:t> (Jedovnice, Boskovice), tradice venkova (Malá Haná), …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i="0" u="none" strike="noStrike" dirty="0">
                <a:effectLst/>
              </a:rPr>
              <a:t>Dle zájmu a možností (umožnění exkurze, zajištění občerstvení a dopravy) členů a partnerů</a:t>
            </a:r>
          </a:p>
          <a:p>
            <a:pPr marL="285750" indent="-285750" fontAlgn="base">
              <a:buFont typeface="Wingdings" pitchFamily="2" charset="2"/>
              <a:buChar char="ü"/>
            </a:pPr>
            <a:endParaRPr lang="cs-CZ" sz="2000" i="0" u="none" strike="noStrike" dirty="0">
              <a:effectLst/>
            </a:endParaRPr>
          </a:p>
          <a:p>
            <a:endParaRPr lang="cs-CZ" dirty="0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33388676-A6A5-8B4C-8A06-00F35209C1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21005" b="21005"/>
          <a:stretch>
            <a:fillRect/>
          </a:stretch>
        </p:blipFill>
        <p:spPr>
          <a:xfrm>
            <a:off x="2249" y="3198414"/>
            <a:ext cx="1720226" cy="1364283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921E573-A0CA-6049-B206-3E5EF62C0F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2697"/>
            <a:ext cx="1714500" cy="229530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74B35BD3-0201-E84A-9AFB-A0303E9C7A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22238"/>
            <a:ext cx="1714500" cy="7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78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9F001A-2EFF-224E-B595-9854DEB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22474" cy="24375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93463B-F24A-3E4C-9A35-11B494BCB174}"/>
              </a:ext>
            </a:extLst>
          </p:cNvPr>
          <p:cNvSpPr/>
          <p:nvPr/>
        </p:nvSpPr>
        <p:spPr>
          <a:xfrm>
            <a:off x="2" y="2158408"/>
            <a:ext cx="1722474" cy="279109"/>
          </a:xfrm>
          <a:prstGeom prst="rect">
            <a:avLst/>
          </a:prstGeom>
          <a:solidFill>
            <a:srgbClr val="8D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804CCD-AC0E-DE49-9BBA-DAC148F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226" y="0"/>
            <a:ext cx="10033774" cy="12121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Děti vítány – návrh pro restaurace/ubytování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EEB2767-CBB3-D14C-A4FC-B7BCAC5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8226" y="1532971"/>
            <a:ext cx="9484425" cy="3579803"/>
          </a:xfrm>
        </p:spPr>
        <p:txBody>
          <a:bodyPr>
            <a:normAutofit/>
          </a:bodyPr>
          <a:lstStyle/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Velká cílová skupina – rodiny s dětmi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Preference turistických služeb a cílů na základě vybavenosti pro děti (dětský koutek, židličky, menu, postýlky, hřiště, dostupnost s kočárky, apod.)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NÁVRH</a:t>
            </a:r>
          </a:p>
          <a:p>
            <a:pPr marL="971550" lvl="1" indent="-514350" algn="just" fontAlgn="base">
              <a:buFont typeface="+mj-lt"/>
              <a:buAutoNum type="romanUcPeriod"/>
            </a:pPr>
            <a:r>
              <a:rPr lang="cs-CZ" sz="1800" dirty="0"/>
              <a:t>vytvoření papírového prostírání k vymalování během čekání na jídlo. Obrázek – veselá mapa turistické oblasti Moravský kras a okolí, zaznamenány turistické cíle</a:t>
            </a:r>
          </a:p>
          <a:p>
            <a:pPr marL="971550" lvl="1" indent="-514350" algn="just" fontAlgn="base">
              <a:buFont typeface="+mj-lt"/>
              <a:buAutoNum type="romanUcPeriod"/>
            </a:pPr>
            <a:r>
              <a:rPr lang="cs-CZ" sz="1800" dirty="0"/>
              <a:t>Možnost reklamy na „</a:t>
            </a:r>
            <a:r>
              <a:rPr lang="cs-CZ" sz="1800" dirty="0" err="1"/>
              <a:t>babyfriendly</a:t>
            </a:r>
            <a:r>
              <a:rPr lang="cs-CZ" sz="1800" dirty="0"/>
              <a:t>“ restaurace/ubytování na zadní straně, popř. okraje prostírání</a:t>
            </a:r>
          </a:p>
          <a:p>
            <a:pPr marL="971550" lvl="1" indent="-514350" algn="just" fontAlgn="base">
              <a:buFont typeface="+mj-lt"/>
              <a:buAutoNum type="romanUcPeriod"/>
            </a:pPr>
            <a:r>
              <a:rPr lang="cs-CZ" sz="1800" dirty="0"/>
              <a:t>Děti se zabaví během čekání (možná si odnesou výtvor domů), rodiče si restauraci zapamatují – sdílení na soc. sítích a propagace prostřednictvím webů pro rodiče s dětmi</a:t>
            </a:r>
          </a:p>
          <a:p>
            <a:pPr marL="971550" lvl="1" indent="-514350" algn="just" fontAlgn="base">
              <a:buFont typeface="+mj-lt"/>
              <a:buAutoNum type="romanUcPeriod"/>
            </a:pPr>
            <a:r>
              <a:rPr lang="cs-CZ" sz="1800" dirty="0"/>
              <a:t>pro destinaci unikátní produkt</a:t>
            </a:r>
          </a:p>
          <a:p>
            <a:pPr marL="285750" indent="-285750" fontAlgn="base">
              <a:buFont typeface="Wingdings" pitchFamily="2" charset="2"/>
              <a:buChar char="ü"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D915FC7-C13B-334A-B30E-593653579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110" y="4794092"/>
            <a:ext cx="3246454" cy="20639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86EDB4D-BD4D-1F4F-9E54-FE8CB3A28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89898" y="4845788"/>
            <a:ext cx="1926354" cy="209807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14D3584-D621-A44D-8185-0373AFA35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8564" y="4586171"/>
            <a:ext cx="1843436" cy="2286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40D41842-9BAF-F842-B3BC-EE32DAC3F6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2437517"/>
            <a:ext cx="1724006" cy="161652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425564D-2B49-9D41-AAB8-24ADBD9286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54040"/>
            <a:ext cx="1722475" cy="281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13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2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853104E-2889-6A4C-A324-456682900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0" y="0"/>
            <a:ext cx="484621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0DB12A5-1275-8142-A15B-72BB1CEBD34D}"/>
              </a:ext>
            </a:extLst>
          </p:cNvPr>
          <p:cNvSpPr txBox="1"/>
          <p:nvPr/>
        </p:nvSpPr>
        <p:spPr>
          <a:xfrm>
            <a:off x="125259" y="6042882"/>
            <a:ext cx="4846211" cy="756000"/>
          </a:xfrm>
          <a:prstGeom prst="rect">
            <a:avLst/>
          </a:prstGeom>
          <a:solidFill>
            <a:srgbClr val="8D2D37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3285113-61F7-CC4A-AA75-7751CE644D7A}"/>
              </a:ext>
            </a:extLst>
          </p:cNvPr>
          <p:cNvSpPr txBox="1"/>
          <p:nvPr/>
        </p:nvSpPr>
        <p:spPr>
          <a:xfrm>
            <a:off x="4664596" y="1270221"/>
            <a:ext cx="71068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Turistická oblast Moravský kras a okolí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2400" dirty="0">
                <a:solidFill>
                  <a:schemeClr val="bg1"/>
                </a:solidFill>
              </a:rPr>
              <a:t>Destinační společnost DMO Moravský kras a okolí, z. s.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endParaRPr lang="cs-CZ" sz="2800" dirty="0">
              <a:solidFill>
                <a:schemeClr val="bg1"/>
              </a:solidFill>
            </a:endParaRPr>
          </a:p>
          <a:p>
            <a:pPr algn="ctr"/>
            <a:r>
              <a:rPr lang="cs-CZ" sz="3600" b="1" dirty="0">
                <a:solidFill>
                  <a:schemeClr val="bg1"/>
                </a:solidFill>
              </a:rPr>
              <a:t>DOTAZY</a:t>
            </a:r>
          </a:p>
          <a:p>
            <a:pPr algn="ctr"/>
            <a:r>
              <a:rPr lang="cs-CZ" sz="3600" b="1" dirty="0">
                <a:solidFill>
                  <a:schemeClr val="bg1"/>
                </a:solidFill>
              </a:rPr>
              <a:t>DISKUZE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endParaRPr lang="cs-CZ" sz="2800" dirty="0">
              <a:solidFill>
                <a:schemeClr val="bg1"/>
              </a:solidFill>
            </a:endParaRPr>
          </a:p>
          <a:p>
            <a:pPr algn="r"/>
            <a:r>
              <a:rPr lang="cs-CZ" sz="2800" i="1" dirty="0">
                <a:solidFill>
                  <a:schemeClr val="bg1"/>
                </a:solidFill>
              </a:rPr>
              <a:t>Děkuji za pozornost</a:t>
            </a:r>
          </a:p>
          <a:p>
            <a:pPr algn="r"/>
            <a:r>
              <a:rPr lang="cs-CZ" sz="2800" i="1" dirty="0">
                <a:solidFill>
                  <a:schemeClr val="bg1"/>
                </a:solidFill>
              </a:rPr>
              <a:t>Mgr. Petra Krylová, manažerka DMO</a:t>
            </a:r>
          </a:p>
        </p:txBody>
      </p:sp>
    </p:spTree>
    <p:extLst>
      <p:ext uri="{BB962C8B-B14F-4D97-AF65-F5344CB8AC3E}">
        <p14:creationId xmlns:p14="http://schemas.microsoft.com/office/powerpoint/2010/main" val="360474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9F001A-2EFF-224E-B595-9854DEB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22474" cy="24375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93463B-F24A-3E4C-9A35-11B494BCB174}"/>
              </a:ext>
            </a:extLst>
          </p:cNvPr>
          <p:cNvSpPr/>
          <p:nvPr/>
        </p:nvSpPr>
        <p:spPr>
          <a:xfrm>
            <a:off x="2" y="2158408"/>
            <a:ext cx="1722474" cy="279109"/>
          </a:xfrm>
          <a:prstGeom prst="rect">
            <a:avLst/>
          </a:prstGeom>
          <a:solidFill>
            <a:srgbClr val="8D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804CCD-AC0E-DE49-9BBA-DAC148F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226" y="0"/>
            <a:ext cx="10033774" cy="12121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DMO MORAVSKÝ KRAS A OKOLÍ, Z. S.</a:t>
            </a:r>
          </a:p>
        </p:txBody>
      </p:sp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FC3ADF5F-28F4-5044-A56A-A3A757685C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2479" b="2479"/>
          <a:stretch>
            <a:fillRect/>
          </a:stretch>
        </p:blipFill>
        <p:spPr>
          <a:xfrm>
            <a:off x="0" y="2436813"/>
            <a:ext cx="1722438" cy="2305050"/>
          </a:xfrm>
        </p:spPr>
      </p:pic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EEB2767-CBB3-D14C-A4FC-B7BCAC5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8226" y="1532971"/>
            <a:ext cx="9484425" cy="4772135"/>
          </a:xfrm>
        </p:spPr>
        <p:txBody>
          <a:bodyPr>
            <a:normAutofit lnSpcReduction="10000"/>
          </a:bodyPr>
          <a:lstStyle/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Jsme </a:t>
            </a:r>
            <a:r>
              <a:rPr lang="cs-CZ" sz="2000" i="0" u="none" strike="noStrike" dirty="0">
                <a:effectLst/>
              </a:rPr>
              <a:t>jedinou oficiální oblastní organizací cestovního ruchu v turistické oblasti Moravský kras a okolí.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endParaRPr lang="cs-CZ" sz="2000" i="0" u="none" strike="noStrike" dirty="0">
              <a:effectLst/>
            </a:endParaRP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i="0" u="none" strike="noStrike" dirty="0">
                <a:effectLst/>
              </a:rPr>
              <a:t>Jsme držiteli certifikátu České centrály cestovního ruchu - agentury </a:t>
            </a:r>
            <a:r>
              <a:rPr lang="cs-CZ" sz="2000" i="0" u="none" strike="noStrike" dirty="0" err="1">
                <a:effectLst/>
              </a:rPr>
              <a:t>Czechtourism</a:t>
            </a:r>
            <a:r>
              <a:rPr lang="cs-CZ" sz="2000" i="0" u="none" strike="noStrike" dirty="0">
                <a:effectLst/>
              </a:rPr>
              <a:t>.</a:t>
            </a:r>
          </a:p>
          <a:p>
            <a:pPr algn="just" fontAlgn="base"/>
            <a:endParaRPr lang="cs-CZ" sz="2000" i="0" u="none" strike="noStrike" dirty="0">
              <a:effectLst/>
            </a:endParaRP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i="0" u="none" strike="noStrike" dirty="0">
                <a:effectLst/>
              </a:rPr>
              <a:t>Sdružujeme obce, města, podnikatelský i neziskový sektor pro rozvoj cestovního ruchu.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endParaRPr lang="cs-CZ" sz="2000" dirty="0"/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i="0" u="none" strike="noStrike" dirty="0">
                <a:effectLst/>
              </a:rPr>
              <a:t>Komunikujeme s Centrálou cestovního ruchu – Jižní Morava, vyššími územně samosprávními celky a Českou centrálou cestovního ruchu – </a:t>
            </a:r>
            <a:r>
              <a:rPr lang="cs-CZ" sz="2000" i="0" u="none" strike="noStrike" dirty="0" err="1">
                <a:effectLst/>
              </a:rPr>
              <a:t>Czechtourism</a:t>
            </a:r>
            <a:r>
              <a:rPr lang="cs-CZ" sz="2000" i="0" u="none" strike="noStrike" dirty="0">
                <a:effectLst/>
              </a:rPr>
              <a:t> pro účely úspěšného rozvoje cestovního ruchu v destinaci. </a:t>
            </a:r>
          </a:p>
          <a:p>
            <a:pPr algn="just" fontAlgn="base"/>
            <a:endParaRPr lang="cs-CZ" sz="2000" dirty="0"/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i="0" u="none" strike="noStrike" dirty="0">
                <a:effectLst/>
              </a:rPr>
              <a:t>Naším cílem je vytvoření ucelené nabídky aktivit, která by reflektovala výjimečné přírodní a kulturní dědictví a přispívala k rozvoji CR v oblasti v souladu se strategickými záměry Jihomoravského kraje a nejvýznamnějších aktérů v destinaci.</a:t>
            </a:r>
          </a:p>
          <a:p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8EAF361-2D5C-454D-A686-6A76EEC57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" y="4741863"/>
            <a:ext cx="1722476" cy="21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42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9F001A-2EFF-224E-B595-9854DEB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22474" cy="24375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93463B-F24A-3E4C-9A35-11B494BCB174}"/>
              </a:ext>
            </a:extLst>
          </p:cNvPr>
          <p:cNvSpPr/>
          <p:nvPr/>
        </p:nvSpPr>
        <p:spPr>
          <a:xfrm>
            <a:off x="2" y="2158408"/>
            <a:ext cx="1722474" cy="279109"/>
          </a:xfrm>
          <a:prstGeom prst="rect">
            <a:avLst/>
          </a:prstGeom>
          <a:solidFill>
            <a:srgbClr val="8D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804CCD-AC0E-DE49-9BBA-DAC148F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776" y="1"/>
            <a:ext cx="10044223" cy="1137684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Členové a partneři, 3K platforma, dotace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EEB2767-CBB3-D14C-A4FC-B7BCAC5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01" y="1218758"/>
            <a:ext cx="6705598" cy="5634981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2800" dirty="0">
                <a:hlinkClick r:id="rId5"/>
              </a:rPr>
              <a:t>www.moravskykras.eu</a:t>
            </a:r>
            <a:endParaRPr lang="cs-CZ" sz="28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cs-CZ" sz="2000" dirty="0"/>
              <a:t>61 aktivních členů k 22.11.2022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cs-CZ" sz="2000" dirty="0"/>
              <a:t>3K = KOMUNIKACE, KOORDINACE, KOOPERACE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cs-CZ" sz="1800" dirty="0"/>
              <a:t>Pravidelné setkávání Pracovní skupiny (cca 1x měsíčně) – výstupy: noví členové, leták, propagační předměty, prezentace na akcích, nové iniciativy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cs-CZ" sz="1800" dirty="0"/>
              <a:t>Strategické dokumenty (Strategie, Akční plán, Zápisy z jednání) – dostupné na webu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cs-CZ" sz="1800" dirty="0" err="1"/>
              <a:t>Newsletter</a:t>
            </a:r>
            <a:r>
              <a:rPr lang="cs-CZ" sz="1800" dirty="0"/>
              <a:t> pro členy a partnery</a:t>
            </a:r>
          </a:p>
          <a:p>
            <a:pPr marL="857250" lvl="1" indent="-400050" algn="just">
              <a:buFont typeface="+mj-lt"/>
              <a:buAutoNum type="romanUcPeriod"/>
            </a:pPr>
            <a:r>
              <a:rPr lang="cs-CZ" sz="1800" dirty="0"/>
              <a:t>Setkání všech členů a partnerů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cs-CZ" sz="2000" dirty="0"/>
              <a:t>Příprava a realizace projektů z dotačních programů na rozvoj CR – žádost o dotaci JMK na období 1.7.22 – 30.6.23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cs-CZ" sz="2000" dirty="0"/>
              <a:t>Dotační portál JMK </a:t>
            </a:r>
            <a:r>
              <a:rPr lang="cs-CZ" sz="2000" dirty="0">
                <a:hlinkClick r:id="rId6"/>
              </a:rPr>
              <a:t>https://dotace.kr-jihomoravsky.cz</a:t>
            </a:r>
            <a:endParaRPr lang="cs-CZ" sz="2000" dirty="0"/>
          </a:p>
          <a:p>
            <a:pPr marL="857250" lvl="1" indent="-400050" algn="just">
              <a:buFont typeface="+mj-lt"/>
              <a:buAutoNum type="romanLcPeriod"/>
            </a:pPr>
            <a:r>
              <a:rPr lang="cs-CZ" sz="1800" dirty="0"/>
              <a:t>Karavanová stání, rozvoj cyklistiky, úprava lyžařských běžeckých tratí, zkvalitnění TIC</a:t>
            </a:r>
          </a:p>
          <a:p>
            <a:pPr marL="857250" lvl="1" indent="-400050" algn="just">
              <a:buFont typeface="+mj-lt"/>
              <a:buAutoNum type="romanLcPeriod"/>
            </a:pPr>
            <a:r>
              <a:rPr lang="cs-CZ" sz="1800" i="1" dirty="0"/>
              <a:t>https://</a:t>
            </a:r>
            <a:r>
              <a:rPr lang="cs-CZ" sz="1800" i="1" dirty="0" err="1"/>
              <a:t>blanensky.denik.cz</a:t>
            </a:r>
            <a:r>
              <a:rPr lang="cs-CZ" sz="1800" i="1" dirty="0"/>
              <a:t>/</a:t>
            </a:r>
            <a:r>
              <a:rPr lang="cs-CZ" sz="1800" i="1" dirty="0" err="1"/>
              <a:t>zpravy_region</a:t>
            </a:r>
            <a:r>
              <a:rPr lang="cs-CZ" sz="1800" i="1" dirty="0"/>
              <a:t>/najezdy-obytnych-aut-do-krasu-ochranci-chteji-omezeni-ve-dvou-lokalitach-2022110.html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10" name="Zástupný symbol pro obsah 4">
            <a:extLst>
              <a:ext uri="{FF2B5EF4-FFF2-40B4-BE49-F238E27FC236}">
                <a16:creationId xmlns:a16="http://schemas.microsoft.com/office/drawing/2014/main" id="{7E9A0643-A296-5B47-9B6F-2EE73B8E9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437517"/>
            <a:ext cx="5486400" cy="44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64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9F001A-2EFF-224E-B595-9854DEB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22474" cy="24375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93463B-F24A-3E4C-9A35-11B494BCB174}"/>
              </a:ext>
            </a:extLst>
          </p:cNvPr>
          <p:cNvSpPr/>
          <p:nvPr/>
        </p:nvSpPr>
        <p:spPr>
          <a:xfrm>
            <a:off x="2" y="2158408"/>
            <a:ext cx="1722474" cy="279109"/>
          </a:xfrm>
          <a:prstGeom prst="rect">
            <a:avLst/>
          </a:prstGeom>
          <a:solidFill>
            <a:srgbClr val="8D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804CCD-AC0E-DE49-9BBA-DAC148F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575" y="612703"/>
            <a:ext cx="4242537" cy="1212112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+mn-lt"/>
              </a:rPr>
              <a:t>Rozdíl člen </a:t>
            </a:r>
            <a:r>
              <a:rPr lang="cs-CZ" sz="4000" dirty="0" err="1">
                <a:latin typeface="+mn-lt"/>
              </a:rPr>
              <a:t>x</a:t>
            </a:r>
            <a:r>
              <a:rPr lang="cs-CZ" sz="4000" dirty="0">
                <a:latin typeface="+mn-lt"/>
              </a:rPr>
              <a:t> partner vč. návrhu od r. 2023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EEB2767-CBB3-D14C-A4FC-B7BCAC5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42575" y="2172706"/>
            <a:ext cx="4242574" cy="3900877"/>
          </a:xfrm>
        </p:spPr>
        <p:txBody>
          <a:bodyPr>
            <a:normAutofit/>
          </a:bodyPr>
          <a:lstStyle/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DMO Moravský kras a okolí, z. s. nabízí zapojených subjektům DVA druhy spolupráce – člen a partner</a:t>
            </a:r>
          </a:p>
          <a:p>
            <a:pPr algn="just" fontAlgn="base"/>
            <a:endParaRPr lang="cs-CZ" sz="2000" dirty="0"/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i="0" u="none" strike="noStrike" dirty="0">
                <a:effectLst/>
              </a:rPr>
              <a:t>ČLEN: Členská smlouva, souhlas se Stanovy, aktivní účast na naplňování cílů, členský poplatek 3 000kč/rok</a:t>
            </a:r>
          </a:p>
          <a:p>
            <a:pPr algn="just" fontAlgn="base"/>
            <a:endParaRPr lang="cs-CZ" sz="2000" i="0" u="none" strike="noStrike" dirty="0">
              <a:effectLst/>
            </a:endParaRP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PARTNER: Dohoda o partnerství, sdílení propagace. Základ zdarma, poté zpoplatněno (balíčky/konkrétní projekt)</a:t>
            </a:r>
          </a:p>
          <a:p>
            <a:pPr marL="285750" indent="-285750" fontAlgn="base">
              <a:buFont typeface="Wingdings" pitchFamily="2" charset="2"/>
              <a:buChar char="ü"/>
            </a:pPr>
            <a:endParaRPr lang="cs-CZ" sz="2000" i="0" u="none" strike="noStrike" dirty="0">
              <a:effectLst/>
            </a:endParaRPr>
          </a:p>
          <a:p>
            <a:pPr marL="285750" indent="-285750" fontAlgn="base">
              <a:buFont typeface="Wingdings" pitchFamily="2" charset="2"/>
              <a:buChar char="ü"/>
            </a:pPr>
            <a:endParaRPr lang="cs-CZ" sz="2000" i="0" u="none" strike="noStrike" dirty="0">
              <a:effectLst/>
            </a:endParaRPr>
          </a:p>
          <a:p>
            <a:endParaRPr lang="cs-CZ" dirty="0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6A73053D-069C-8C47-9E04-3D273FB5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416876"/>
              </p:ext>
            </p:extLst>
          </p:nvPr>
        </p:nvGraphicFramePr>
        <p:xfrm>
          <a:off x="6400800" y="1"/>
          <a:ext cx="5791199" cy="6858002"/>
        </p:xfrm>
        <a:graphic>
          <a:graphicData uri="http://schemas.openxmlformats.org/drawingml/2006/table">
            <a:tbl>
              <a:tblPr/>
              <a:tblGrid>
                <a:gridCol w="1266614">
                  <a:extLst>
                    <a:ext uri="{9D8B030D-6E8A-4147-A177-3AD203B41FA5}">
                      <a16:colId xmlns:a16="http://schemas.microsoft.com/office/drawing/2014/main" val="3928497517"/>
                    </a:ext>
                  </a:extLst>
                </a:gridCol>
                <a:gridCol w="1537546">
                  <a:extLst>
                    <a:ext uri="{9D8B030D-6E8A-4147-A177-3AD203B41FA5}">
                      <a16:colId xmlns:a16="http://schemas.microsoft.com/office/drawing/2014/main" val="1547663058"/>
                    </a:ext>
                  </a:extLst>
                </a:gridCol>
                <a:gridCol w="887307">
                  <a:extLst>
                    <a:ext uri="{9D8B030D-6E8A-4147-A177-3AD203B41FA5}">
                      <a16:colId xmlns:a16="http://schemas.microsoft.com/office/drawing/2014/main" val="2413478133"/>
                    </a:ext>
                  </a:extLst>
                </a:gridCol>
                <a:gridCol w="887307">
                  <a:extLst>
                    <a:ext uri="{9D8B030D-6E8A-4147-A177-3AD203B41FA5}">
                      <a16:colId xmlns:a16="http://schemas.microsoft.com/office/drawing/2014/main" val="2893100766"/>
                    </a:ext>
                  </a:extLst>
                </a:gridCol>
                <a:gridCol w="1212425">
                  <a:extLst>
                    <a:ext uri="{9D8B030D-6E8A-4147-A177-3AD203B41FA5}">
                      <a16:colId xmlns:a16="http://schemas.microsoft.com/office/drawing/2014/main" val="351858178"/>
                    </a:ext>
                  </a:extLst>
                </a:gridCol>
              </a:tblGrid>
              <a:tr h="20278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ČLEN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PARTNER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976361"/>
                  </a:ext>
                </a:extLst>
              </a:tr>
              <a:tr h="202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web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lvl="0" algn="ctr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balíček web a sociální sítě - 2000kč</a:t>
                      </a:r>
                    </a:p>
                  </a:txBody>
                  <a:tcPr marL="5666" marR="5666" marT="5666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170810"/>
                  </a:ext>
                </a:extLst>
              </a:tr>
              <a:tr h="202784">
                <a:tc rowSpan="3"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výčet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641933"/>
                  </a:ext>
                </a:extLst>
              </a:tr>
              <a:tr h="39026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samostatný text (upoutávka)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689486"/>
                  </a:ext>
                </a:extLst>
              </a:tr>
              <a:tr h="20278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prolink</a:t>
                      </a:r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481720"/>
                  </a:ext>
                </a:extLst>
              </a:tr>
              <a:tr h="202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sociální sítě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147538"/>
                  </a:ext>
                </a:extLst>
              </a:tr>
              <a:tr h="390264">
                <a:tc rowSpan="4">
                  <a:txBody>
                    <a:bodyPr/>
                    <a:lstStyle/>
                    <a:p>
                      <a:pPr algn="ctr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příspěvek obecný (např. výlet)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816797"/>
                  </a:ext>
                </a:extLst>
              </a:tr>
              <a:tr h="20278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označení v textu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986461"/>
                  </a:ext>
                </a:extLst>
              </a:tr>
              <a:tr h="20278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příspěvek samostatný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8291373"/>
                  </a:ext>
                </a:extLst>
              </a:tr>
              <a:tr h="20278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prolink</a:t>
                      </a:r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078973"/>
                  </a:ext>
                </a:extLst>
              </a:tr>
              <a:tr h="39026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 a prezentace na akcích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558737"/>
                  </a:ext>
                </a:extLst>
              </a:tr>
              <a:tr h="39026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výčet ve společných publikacích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667194"/>
                  </a:ext>
                </a:extLst>
              </a:tr>
              <a:tr h="202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vč. vlastních materiálů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815510"/>
                  </a:ext>
                </a:extLst>
              </a:tr>
              <a:tr h="202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294670"/>
                  </a:ext>
                </a:extLst>
              </a:tr>
              <a:tr h="39026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tipy na výlety (zmínění v textu)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6335129"/>
                  </a:ext>
                </a:extLst>
              </a:tr>
              <a:tr h="39026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 články, doporučení </a:t>
                      </a:r>
                      <a:r>
                        <a:rPr lang="cs-CZ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press</a:t>
                      </a:r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trip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stanovena později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681020"/>
                  </a:ext>
                </a:extLst>
              </a:tr>
              <a:tr h="348723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Karta pro MK a okolí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811691"/>
                  </a:ext>
                </a:extLst>
              </a:tr>
              <a:tr h="202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seznam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4543126"/>
                  </a:ext>
                </a:extLst>
              </a:tr>
              <a:tr h="202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přední pozice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541963"/>
                  </a:ext>
                </a:extLst>
              </a:tr>
              <a:tr h="202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konkrétní projekt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879226"/>
                  </a:ext>
                </a:extLst>
              </a:tr>
              <a:tr h="20278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sv. Martin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roce 2022 stejně; poté zohledněno viz. web a sociální sítě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200301"/>
                  </a:ext>
                </a:extLst>
              </a:tr>
              <a:tr h="548191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advent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398549"/>
                  </a:ext>
                </a:extLst>
              </a:tr>
              <a:tr h="39026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vzdělávání TIC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stanovena později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790615"/>
                  </a:ext>
                </a:extLst>
              </a:tr>
              <a:tr h="390264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prostírání děti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99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cena stanovena později</a:t>
                      </a:r>
                    </a:p>
                  </a:txBody>
                  <a:tcPr marL="5666" marR="5666" marT="566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32084"/>
                  </a:ext>
                </a:extLst>
              </a:tr>
            </a:tbl>
          </a:graphicData>
        </a:graphic>
      </p:graphicFrame>
      <p:pic>
        <p:nvPicPr>
          <p:cNvPr id="11" name="Obrázek 10">
            <a:extLst>
              <a:ext uri="{FF2B5EF4-FFF2-40B4-BE49-F238E27FC236}">
                <a16:creationId xmlns:a16="http://schemas.microsoft.com/office/drawing/2014/main" id="{211506A9-2BBA-D249-8B21-036D4C6DC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29655"/>
            <a:ext cx="1722474" cy="212834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6FF57D1-E8E5-7741-942D-59BA51B8C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3" y="2437517"/>
            <a:ext cx="1719104" cy="22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40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9F001A-2EFF-224E-B595-9854DEB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22474" cy="24375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93463B-F24A-3E4C-9A35-11B494BCB174}"/>
              </a:ext>
            </a:extLst>
          </p:cNvPr>
          <p:cNvSpPr/>
          <p:nvPr/>
        </p:nvSpPr>
        <p:spPr>
          <a:xfrm>
            <a:off x="2" y="2158408"/>
            <a:ext cx="1722474" cy="279109"/>
          </a:xfrm>
          <a:prstGeom prst="rect">
            <a:avLst/>
          </a:prstGeom>
          <a:solidFill>
            <a:srgbClr val="8D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804CCD-AC0E-DE49-9BBA-DAC148F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226" y="0"/>
            <a:ext cx="7520474" cy="12121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PR, prezentace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EEB2767-CBB3-D14C-A4FC-B7BCAC5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8226" y="1532971"/>
            <a:ext cx="9484425" cy="343333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cs-CZ" sz="2000" dirty="0"/>
              <a:t>AKCE</a:t>
            </a:r>
          </a:p>
          <a:p>
            <a:pPr marL="857250" lvl="1" indent="-400050">
              <a:buFont typeface="+mj-lt"/>
              <a:buAutoNum type="romanUcPeriod"/>
            </a:pPr>
            <a:r>
              <a:rPr lang="cs-CZ" sz="1800" dirty="0"/>
              <a:t>Dožínková slavnost Vísky, 4.9.2022</a:t>
            </a:r>
          </a:p>
          <a:p>
            <a:pPr marL="857250" lvl="1" indent="-400050">
              <a:buFont typeface="+mj-lt"/>
              <a:buAutoNum type="romanUcPeriod"/>
            </a:pPr>
            <a:r>
              <a:rPr lang="cs-CZ" sz="1800" dirty="0"/>
              <a:t>Husí slavnosti Boskovice, 24.-25.9.2022</a:t>
            </a:r>
          </a:p>
          <a:p>
            <a:pPr marL="857250" lvl="1" indent="-400050">
              <a:buFont typeface="+mj-lt"/>
              <a:buAutoNum type="romanUcPeriod"/>
            </a:pPr>
            <a:r>
              <a:rPr lang="cs-CZ" sz="1800" dirty="0"/>
              <a:t>Vítání sv. Martina Blansko, 13.11.2022</a:t>
            </a:r>
          </a:p>
          <a:p>
            <a:pPr marL="857250" lvl="1" indent="-400050">
              <a:buFont typeface="+mj-lt"/>
              <a:buAutoNum type="romanUcPeriod"/>
            </a:pPr>
            <a:r>
              <a:rPr lang="cs-CZ" sz="1800" dirty="0"/>
              <a:t>Festival </a:t>
            </a:r>
            <a:r>
              <a:rPr lang="cs-CZ" sz="1800" dirty="0" err="1"/>
              <a:t>Rajbas</a:t>
            </a:r>
            <a:r>
              <a:rPr lang="cs-CZ" sz="1800" dirty="0"/>
              <a:t> Blansko, 18.-20.11.2022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cs-CZ" sz="2000" dirty="0"/>
              <a:t>VELETRHY</a:t>
            </a:r>
          </a:p>
          <a:p>
            <a:pPr marL="857250" lvl="1" indent="-400050">
              <a:buFont typeface="+mj-lt"/>
              <a:buAutoNum type="romanLcPeriod"/>
            </a:pPr>
            <a:r>
              <a:rPr lang="cs-CZ" sz="1800" dirty="0"/>
              <a:t>Festival Morava Krásná Zem Trenčín, 16.-17.7.2022</a:t>
            </a:r>
          </a:p>
          <a:p>
            <a:pPr marL="857250" lvl="1" indent="-400050">
              <a:buFont typeface="+mj-lt"/>
              <a:buAutoNum type="romanLcPeriod"/>
            </a:pPr>
            <a:r>
              <a:rPr lang="cs-CZ" sz="1800" dirty="0"/>
              <a:t>GO a </a:t>
            </a:r>
            <a:r>
              <a:rPr lang="cs-CZ" sz="1800" dirty="0" err="1"/>
              <a:t>Regiontour</a:t>
            </a:r>
            <a:r>
              <a:rPr lang="cs-CZ" sz="1800" dirty="0"/>
              <a:t> Brno, 20.-23.10.2022</a:t>
            </a:r>
          </a:p>
          <a:p>
            <a:pPr lvl="1"/>
            <a:endParaRPr lang="cs-CZ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cs-CZ" sz="1800" dirty="0"/>
              <a:t>TISKOVÉ ZPRÁVY</a:t>
            </a:r>
          </a:p>
          <a:p>
            <a:pPr marL="857250" lvl="1" indent="-400050">
              <a:buFont typeface="+mj-lt"/>
              <a:buAutoNum type="romanLcPeriod"/>
            </a:pPr>
            <a:r>
              <a:rPr lang="cs-CZ" sz="1800" dirty="0"/>
              <a:t>certifikace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E65E342-1042-AE40-99EB-60A7CA20C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833" y="4972907"/>
            <a:ext cx="2507012" cy="188025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C843AF2-8950-264B-AA15-F629495DE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" y="4972908"/>
            <a:ext cx="2389028" cy="18850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80B5CF1-BFE9-F04B-A923-691F50351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1716" y="4971048"/>
            <a:ext cx="1412782" cy="18820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E4B8718-D799-B04E-83A3-0C8480E412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" y="2437517"/>
            <a:ext cx="1722474" cy="253539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C54DD6A-8BC6-F844-8354-5A8C0CCCC6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1369" y="4966304"/>
            <a:ext cx="1886771" cy="188677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89267C3-5119-9540-A9BF-F91306FFAD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3607" y="4972907"/>
            <a:ext cx="1885093" cy="188509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AF6A560-3F0C-374C-BF9F-64D7904A22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11511" y="3806317"/>
            <a:ext cx="2780489" cy="305168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C7576EF-C9D6-5C42-9A39-CF55AB7DFB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0461" y="0"/>
            <a:ext cx="2531539" cy="380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89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9F001A-2EFF-224E-B595-9854DEB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22474" cy="24375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93463B-F24A-3E4C-9A35-11B494BCB174}"/>
              </a:ext>
            </a:extLst>
          </p:cNvPr>
          <p:cNvSpPr/>
          <p:nvPr/>
        </p:nvSpPr>
        <p:spPr>
          <a:xfrm>
            <a:off x="2" y="2158408"/>
            <a:ext cx="1722474" cy="279109"/>
          </a:xfrm>
          <a:prstGeom prst="rect">
            <a:avLst/>
          </a:prstGeom>
          <a:solidFill>
            <a:srgbClr val="8D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804CCD-AC0E-DE49-9BBA-DAC148F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226" y="0"/>
            <a:ext cx="10033774" cy="12121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Web a sociální sítě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5762F58-69E2-9549-951E-A941E7CEE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36" y="2095241"/>
            <a:ext cx="2819770" cy="2819770"/>
          </a:xfrm>
          <a:prstGeom prst="rect">
            <a:avLst/>
          </a:prstGeom>
        </p:spPr>
      </p:pic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EEB2767-CBB3-D14C-A4FC-B7BCAC5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8800" y="1218759"/>
            <a:ext cx="9484425" cy="4772135"/>
          </a:xfrm>
        </p:spPr>
        <p:txBody>
          <a:bodyPr>
            <a:normAutofit/>
          </a:bodyPr>
          <a:lstStyle/>
          <a:p>
            <a:pPr marL="285750" indent="-285750" fontAlgn="base">
              <a:buFont typeface="Wingdings" pitchFamily="2" charset="2"/>
              <a:buChar char="ü"/>
            </a:pPr>
            <a:r>
              <a:rPr lang="cs-CZ" sz="2000" i="0" u="none" strike="noStrike" dirty="0">
                <a:effectLst/>
              </a:rPr>
              <a:t>Provozujeme webov</a:t>
            </a:r>
            <a:r>
              <a:rPr lang="cs-CZ" sz="2000" dirty="0"/>
              <a:t>é stránky </a:t>
            </a:r>
            <a:r>
              <a:rPr lang="cs-CZ" sz="2000" dirty="0">
                <a:hlinkClick r:id="rId6"/>
              </a:rPr>
              <a:t>www.moravskykras.eu</a:t>
            </a:r>
            <a:endParaRPr lang="cs-CZ" sz="2000" dirty="0"/>
          </a:p>
          <a:p>
            <a:pPr marL="285750" indent="-285750" fontAlgn="base">
              <a:buFont typeface="Wingdings" pitchFamily="2" charset="2"/>
              <a:buChar char="ü"/>
            </a:pPr>
            <a:r>
              <a:rPr lang="cs-CZ" sz="2000" i="0" u="none" strike="noStrike" dirty="0" err="1">
                <a:effectLst/>
              </a:rPr>
              <a:t>Facebook</a:t>
            </a:r>
            <a:r>
              <a:rPr lang="cs-CZ" sz="2000" i="0" u="none" strike="noStrike" dirty="0">
                <a:effectLst/>
              </a:rPr>
              <a:t> </a:t>
            </a:r>
            <a:r>
              <a:rPr lang="cs-CZ" sz="2000" dirty="0"/>
              <a:t>Moravský kras a okolí - @</a:t>
            </a:r>
            <a:r>
              <a:rPr lang="cs-CZ" sz="2000" dirty="0" err="1"/>
              <a:t>moravskykras.eu</a:t>
            </a:r>
            <a:endParaRPr lang="cs-CZ" sz="2000" dirty="0"/>
          </a:p>
          <a:p>
            <a:pPr marL="285750" indent="-285750" fontAlgn="base">
              <a:buFont typeface="Wingdings" pitchFamily="2" charset="2"/>
              <a:buChar char="ü"/>
            </a:pPr>
            <a:r>
              <a:rPr lang="cs-CZ" sz="2000" i="0" u="none" strike="noStrike" dirty="0" err="1">
                <a:effectLst/>
              </a:rPr>
              <a:t>Instagram</a:t>
            </a:r>
            <a:r>
              <a:rPr lang="cs-CZ" sz="2000" i="0" u="none" strike="noStrike" dirty="0">
                <a:effectLst/>
              </a:rPr>
              <a:t> Moravský kras a okolí - @</a:t>
            </a:r>
            <a:r>
              <a:rPr lang="cs-CZ" sz="2000" dirty="0" err="1"/>
              <a:t>moravsky_kras_a_okoli</a:t>
            </a:r>
            <a:endParaRPr lang="cs-CZ" sz="2000" dirty="0"/>
          </a:p>
          <a:p>
            <a:pPr fontAlgn="base"/>
            <a:endParaRPr lang="cs-CZ" sz="2000" i="0" u="none" strike="noStrike" dirty="0">
              <a:effectLst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7EB8714-AC35-B143-87B9-A94FF72E1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2778" y="2102467"/>
            <a:ext cx="2812544" cy="281254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ABC9DA7-1E3E-0742-871A-F35F884F0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0" y="2608729"/>
            <a:ext cx="1039868" cy="1789657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8C7AC3FA-1358-EE4F-94FA-B67A4FA05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885" y="-142598"/>
            <a:ext cx="3030279" cy="3030279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91DD15E3-B0F7-7E44-AA3D-8A1B59B1D3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465" y="2624555"/>
            <a:ext cx="1031318" cy="177383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3878284-CDEB-F641-A43A-C985309FF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4025" y="-142598"/>
            <a:ext cx="3030279" cy="303027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286A42C0-4E66-C54D-A573-BEB172F54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53" y="4063336"/>
            <a:ext cx="3030279" cy="303027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BD8B292-3BC4-2740-AE9D-63C5E2047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3902" y="4063336"/>
            <a:ext cx="3030279" cy="3030279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A39619EE-B1BE-A144-9AAC-CC6A312BD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0902" y="412263"/>
            <a:ext cx="1086244" cy="1920558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959E9668-21A0-954F-A0EB-11CDDE7BE3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2897" y="412263"/>
            <a:ext cx="1079389" cy="1920558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DF81D506-D178-6948-9275-5C9B8A49AB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728" y="4585424"/>
            <a:ext cx="1094196" cy="1955406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369C74F5-ADE2-414A-8A9D-4C5573CD20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2475" y="4585423"/>
            <a:ext cx="1089653" cy="195540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F09A8B6F-6A3A-9148-BA0F-D62A3D16E6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9040" y="4537051"/>
            <a:ext cx="3770530" cy="2189848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F0729F17-E166-C041-9200-1F47EFBE3E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1036" y="4537051"/>
            <a:ext cx="4338968" cy="2228712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A5D1792-6B2B-2F42-8795-FFCABCD2B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51036" y="2495328"/>
            <a:ext cx="2635875" cy="2016458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2CBD607F-17A3-9440-A886-95C149AF519F}"/>
              </a:ext>
            </a:extLst>
          </p:cNvPr>
          <p:cNvSpPr txBox="1"/>
          <p:nvPr/>
        </p:nvSpPr>
        <p:spPr>
          <a:xfrm>
            <a:off x="5948516" y="2745084"/>
            <a:ext cx="5903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FB: dosah cca 36tis. uživatelů – nárůst o 317%; 2,4tis. „to se mi líbí“</a:t>
            </a:r>
          </a:p>
          <a:p>
            <a:r>
              <a:rPr lang="cs-CZ" dirty="0"/>
              <a:t>- nejpopulárnější jsou tipy na výlet, krásné fotky a akce/výlety s dětmi</a:t>
            </a:r>
          </a:p>
          <a:p>
            <a:r>
              <a:rPr lang="cs-CZ" dirty="0"/>
              <a:t>IG: vytvořen 14.8, 129 sledujících (21.11), krásné fotky a „neznámá místa“ Moravského krasu a okolí</a:t>
            </a:r>
          </a:p>
        </p:txBody>
      </p:sp>
    </p:spTree>
    <p:extLst>
      <p:ext uri="{BB962C8B-B14F-4D97-AF65-F5344CB8AC3E}">
        <p14:creationId xmlns:p14="http://schemas.microsoft.com/office/powerpoint/2010/main" val="274443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9F001A-2EFF-224E-B595-9854DEB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790871" cy="253430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93463B-F24A-3E4C-9A35-11B494BCB174}"/>
              </a:ext>
            </a:extLst>
          </p:cNvPr>
          <p:cNvSpPr/>
          <p:nvPr/>
        </p:nvSpPr>
        <p:spPr>
          <a:xfrm>
            <a:off x="2" y="2158408"/>
            <a:ext cx="1711840" cy="375900"/>
          </a:xfrm>
          <a:prstGeom prst="rect">
            <a:avLst/>
          </a:prstGeom>
          <a:solidFill>
            <a:srgbClr val="8D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804CCD-AC0E-DE49-9BBA-DAC148F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226" y="0"/>
            <a:ext cx="10033774" cy="12121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Ediční činnost – nový leták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EEB2767-CBB3-D14C-A4FC-B7BCAC5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8226" y="1191317"/>
            <a:ext cx="9484425" cy="1363787"/>
          </a:xfrm>
        </p:spPr>
        <p:txBody>
          <a:bodyPr>
            <a:normAutofit fontScale="92500"/>
          </a:bodyPr>
          <a:lstStyle/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1900" dirty="0"/>
              <a:t>Ve spolupráci s CCRJM vydáváme nový propagační leták turistické oblasti Moravský kras a okolí</a:t>
            </a:r>
            <a:endParaRPr lang="cs-CZ" sz="1900" i="0" u="none" strike="noStrike" dirty="0">
              <a:effectLst/>
            </a:endParaRP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1900" dirty="0"/>
              <a:t>Tematické bloky (historie, příroda, adrenalin, dětem, tradice, apod.) doplněné krátkým textem a nádhernými fotografiemi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1900" i="0" u="none" strike="noStrike" dirty="0">
                <a:effectLst/>
              </a:rPr>
              <a:t>K dispozici ihned po vydání, případně do začátku turistické sezóny 2023</a:t>
            </a:r>
          </a:p>
          <a:p>
            <a:pPr fontAlgn="base"/>
            <a:endParaRPr lang="cs-CZ" sz="2000" i="0" u="none" strike="noStrike" dirty="0">
              <a:effectLst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4D8350-0D91-9F4D-91B4-99EABFBE7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34308"/>
            <a:ext cx="6103089" cy="43141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B992A1B-0A61-6341-91BF-9D5270C91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853" y="2534308"/>
            <a:ext cx="6098147" cy="43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05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9F001A-2EFF-224E-B595-9854DEB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22474" cy="24375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93463B-F24A-3E4C-9A35-11B494BCB174}"/>
              </a:ext>
            </a:extLst>
          </p:cNvPr>
          <p:cNvSpPr/>
          <p:nvPr/>
        </p:nvSpPr>
        <p:spPr>
          <a:xfrm>
            <a:off x="2" y="2158408"/>
            <a:ext cx="1722474" cy="279109"/>
          </a:xfrm>
          <a:prstGeom prst="rect">
            <a:avLst/>
          </a:prstGeom>
          <a:solidFill>
            <a:srgbClr val="8D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804CCD-AC0E-DE49-9BBA-DAC148F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226" y="0"/>
            <a:ext cx="3625886" cy="1150137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Trocha statistiky 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EEB2767-CBB3-D14C-A4FC-B7BCAC5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8226" y="1150137"/>
            <a:ext cx="3725591" cy="2326668"/>
          </a:xfrm>
        </p:spPr>
        <p:txBody>
          <a:bodyPr>
            <a:normAutofit/>
          </a:bodyPr>
          <a:lstStyle/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TURISTA </a:t>
            </a:r>
          </a:p>
          <a:p>
            <a:pPr marL="857250" lvl="1" indent="-400050" algn="just" fontAlgn="base">
              <a:buFont typeface="+mj-lt"/>
              <a:buAutoNum type="romanUcPeriod"/>
            </a:pPr>
            <a:r>
              <a:rPr lang="cs-CZ" sz="1800" dirty="0"/>
              <a:t>3noci, rezident ČR</a:t>
            </a:r>
          </a:p>
          <a:p>
            <a:pPr marL="857250" lvl="1" indent="-400050" algn="just" fontAlgn="base">
              <a:buFont typeface="+mj-lt"/>
              <a:buAutoNum type="romanUcPeriod"/>
            </a:pPr>
            <a:r>
              <a:rPr lang="cs-CZ" sz="1800" dirty="0"/>
              <a:t>sezóna = TOP červen-září</a:t>
            </a:r>
          </a:p>
          <a:p>
            <a:pPr marL="857250" lvl="1" indent="-400050" algn="just" fontAlgn="base">
              <a:buFont typeface="+mj-lt"/>
              <a:buAutoNum type="romanUcPeriod"/>
            </a:pPr>
            <a:r>
              <a:rPr lang="cs-CZ" sz="1800" dirty="0"/>
              <a:t>cíl = příroda, hrady a zámky</a:t>
            </a:r>
          </a:p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zdroj: </a:t>
            </a:r>
            <a:r>
              <a:rPr lang="cs-CZ" sz="2000" dirty="0">
                <a:hlinkClick r:id="rId5"/>
              </a:rPr>
              <a:t>www.tourdata.cz</a:t>
            </a:r>
            <a:endParaRPr lang="cs-CZ" sz="2000" dirty="0"/>
          </a:p>
          <a:p>
            <a:pPr marL="857250" lvl="1" indent="-400050" algn="just" fontAlgn="base">
              <a:buFont typeface="+mj-lt"/>
              <a:buAutoNum type="romanUcPeriod"/>
            </a:pPr>
            <a:r>
              <a:rPr lang="cs-CZ" sz="1800" dirty="0"/>
              <a:t>filtr: DMO Moravský kras a okolí</a:t>
            </a:r>
          </a:p>
          <a:p>
            <a:pPr marL="285750" indent="-285750" fontAlgn="base">
              <a:buFont typeface="Wingdings" pitchFamily="2" charset="2"/>
              <a:buChar char="ü"/>
            </a:pPr>
            <a:endParaRPr lang="cs-CZ" sz="2000" dirty="0"/>
          </a:p>
          <a:p>
            <a:pPr fontAlgn="base"/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3221359-8BEC-0A49-8A59-7EC09FB59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476807"/>
            <a:ext cx="6123287" cy="33811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4843BC-E033-6D48-B2E5-414F9AC346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823" y="3476806"/>
            <a:ext cx="6110177" cy="33811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DF1848D-714D-1142-9247-54D0AB524C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3817" y="2220"/>
            <a:ext cx="6308184" cy="347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99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F9F001A-2EFF-224E-B595-9854DEBEF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722474" cy="24375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E93463B-F24A-3E4C-9A35-11B494BCB174}"/>
              </a:ext>
            </a:extLst>
          </p:cNvPr>
          <p:cNvSpPr/>
          <p:nvPr/>
        </p:nvSpPr>
        <p:spPr>
          <a:xfrm>
            <a:off x="2" y="2158408"/>
            <a:ext cx="1722474" cy="279109"/>
          </a:xfrm>
          <a:prstGeom prst="rect">
            <a:avLst/>
          </a:prstGeom>
          <a:solidFill>
            <a:srgbClr val="8D2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5804CCD-AC0E-DE49-9BBA-DAC148F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226" y="0"/>
            <a:ext cx="10033774" cy="1212112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Tvorba produktů cestovního ruchu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BEEB2767-CBB3-D14C-A4FC-B7BCAC590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58226" y="1317523"/>
            <a:ext cx="9484425" cy="4987583"/>
          </a:xfrm>
        </p:spPr>
        <p:txBody>
          <a:bodyPr>
            <a:normAutofit lnSpcReduction="10000"/>
          </a:bodyPr>
          <a:lstStyle/>
          <a:p>
            <a:pPr marL="285750" indent="-285750" algn="just" fontAlgn="base">
              <a:buFont typeface="Wingdings" pitchFamily="2" charset="2"/>
              <a:buChar char="ü"/>
            </a:pPr>
            <a:r>
              <a:rPr lang="cs-CZ" sz="2000" dirty="0"/>
              <a:t>Produkt cestovního ruchu je komplex nabízených služeb a zážitků, které spojuje jednotící myšlenka do ucelené a komplexní nabídky cestovního ruchu mířící na definovanou cílovou skupinu.</a:t>
            </a:r>
          </a:p>
          <a:p>
            <a:pPr marL="285750" indent="-285750" fontAlgn="base">
              <a:buFont typeface="Wingdings" pitchFamily="2" charset="2"/>
              <a:buChar char="ü"/>
            </a:pPr>
            <a:endParaRPr lang="cs-CZ" sz="2000" i="0" u="none" strike="noStrike" dirty="0">
              <a:effectLst/>
            </a:endParaRPr>
          </a:p>
          <a:p>
            <a:pPr marL="285750" indent="-285750" fontAlgn="base">
              <a:buFont typeface="Wingdings" pitchFamily="2" charset="2"/>
              <a:buChar char="ü"/>
            </a:pPr>
            <a:endParaRPr lang="cs-CZ" sz="2000" i="0" u="none" strike="noStrike" dirty="0">
              <a:effectLst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cs-CZ" sz="2000" dirty="0"/>
              <a:t>CÍL: vytvoření produktu, který zaujme turisty svojí nabídkou (vstupy na turistické cíle) a podnítí ho strávit více nocí v Moravském krasu a okolí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cs-CZ" sz="2000" dirty="0"/>
              <a:t>Dílčí cíl: dosáhnout vyšší návštěvnosti i v okrajových částech oblasti (severní část) a zvýšit povědomí o dalších možnostech trávení volného času (tradice – muzea, gastronomie – minipivovary, lokální produkty)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E1A5B59-F046-2B49-8CB9-2B156B060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188" y="2158408"/>
            <a:ext cx="8554065" cy="229499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6AC922A-5AD6-7549-A220-2B9AB23C8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37517"/>
            <a:ext cx="1722475" cy="229344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2C0ECF5-9932-E544-825E-80FE3EA39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730964"/>
            <a:ext cx="1707126" cy="212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020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10392</TotalTime>
  <Words>1321</Words>
  <Application>Microsoft Macintosh PowerPoint</Application>
  <PresentationFormat>Širokoúhlá obrazovka</PresentationFormat>
  <Paragraphs>245</Paragraphs>
  <Slides>13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DMO MORAVSKÝ KRAS A OKOLÍ, Z. S.</vt:lpstr>
      <vt:lpstr>Členové a partneři, 3K platforma, dotace</vt:lpstr>
      <vt:lpstr>Rozdíl člen x partner vč. návrhu od r. 2023</vt:lpstr>
      <vt:lpstr>PR, prezentace</vt:lpstr>
      <vt:lpstr>Web a sociální sítě</vt:lpstr>
      <vt:lpstr>Ediční činnost – nový leták</vt:lpstr>
      <vt:lpstr>Trocha statistiky </vt:lpstr>
      <vt:lpstr>Tvorba produktů cestovního ruchu</vt:lpstr>
      <vt:lpstr>Karta pro Moravský kras a okolí</vt:lpstr>
      <vt:lpstr>Vzdělávání pracovníků TIC a recepcí</vt:lpstr>
      <vt:lpstr>Děti vítány – návrh pro restaurace/ubytování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Petra Krylová</dc:creator>
  <cp:lastModifiedBy>Petra Krylová</cp:lastModifiedBy>
  <cp:revision>47</cp:revision>
  <cp:lastPrinted>2022-11-21T11:50:19Z</cp:lastPrinted>
  <dcterms:created xsi:type="dcterms:W3CDTF">2022-10-31T08:36:03Z</dcterms:created>
  <dcterms:modified xsi:type="dcterms:W3CDTF">2022-11-21T12:21:40Z</dcterms:modified>
</cp:coreProperties>
</file>